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9"/>
  </p:notesMasterIdLst>
  <p:sldIdLst>
    <p:sldId id="256" r:id="rId2"/>
    <p:sldId id="258" r:id="rId3"/>
    <p:sldId id="259" r:id="rId4"/>
    <p:sldId id="260" r:id="rId5"/>
    <p:sldId id="269" r:id="rId6"/>
    <p:sldId id="261" r:id="rId7"/>
    <p:sldId id="270" r:id="rId8"/>
    <p:sldId id="262" r:id="rId9"/>
    <p:sldId id="271" r:id="rId10"/>
    <p:sldId id="263" r:id="rId11"/>
    <p:sldId id="264" r:id="rId12"/>
    <p:sldId id="265" r:id="rId13"/>
    <p:sldId id="272" r:id="rId14"/>
    <p:sldId id="273" r:id="rId15"/>
    <p:sldId id="274" r:id="rId16"/>
    <p:sldId id="266" r:id="rId17"/>
    <p:sldId id="288" r:id="rId18"/>
    <p:sldId id="275" r:id="rId19"/>
    <p:sldId id="290" r:id="rId20"/>
    <p:sldId id="277" r:id="rId21"/>
    <p:sldId id="284" r:id="rId22"/>
    <p:sldId id="278" r:id="rId23"/>
    <p:sldId id="285" r:id="rId24"/>
    <p:sldId id="279" r:id="rId25"/>
    <p:sldId id="276" r:id="rId26"/>
    <p:sldId id="286"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DEE"/>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3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2B762-EB8A-4B2D-987E-1BEDA30FF3F3}" type="datetimeFigureOut">
              <a:rPr lang="af-ZA" smtClean="0"/>
              <a:t>2025-04-24</a:t>
            </a:fld>
            <a:endParaRPr lang="af-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f-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f-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38160-3A30-4908-97F0-A522472E7A3D}" type="slidenum">
              <a:rPr lang="af-ZA" smtClean="0"/>
              <a:t>‹#›</a:t>
            </a:fld>
            <a:endParaRPr lang="af-ZA"/>
          </a:p>
        </p:txBody>
      </p:sp>
    </p:spTree>
    <p:extLst>
      <p:ext uri="{BB962C8B-B14F-4D97-AF65-F5344CB8AC3E}">
        <p14:creationId xmlns:p14="http://schemas.microsoft.com/office/powerpoint/2010/main" val="332514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60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F65E5-EBC8-D2AB-618E-291B2C6EA0F1}"/>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2B655198-5E4B-CC15-AAED-51C8AF7B7C4A}"/>
              </a:ext>
            </a:extLst>
          </p:cNvP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86033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8360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D1E84-F71C-948C-1011-57AC0F4E059F}"/>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2BD92B14-B19E-807D-0771-D4BC2370B5B6}"/>
              </a:ext>
            </a:extLst>
          </p:cNvP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0437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104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4CFEE8-D0AB-465A-BF98-EF9AC33DAD5F}" type="datetimeFigureOut">
              <a:rPr lang="af-ZA" smtClean="0"/>
              <a:t>2025-04-24</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046FF4FB-AB27-488F-BFB7-AD964CF0C1E4}" type="slidenum">
              <a:rPr lang="af-ZA" smtClean="0"/>
              <a:t>‹#›</a:t>
            </a:fld>
            <a:endParaRPr lang="af-Z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47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CFEE8-D0AB-465A-BF98-EF9AC33DAD5F}" type="datetimeFigureOut">
              <a:rPr lang="af-ZA" smtClean="0"/>
              <a:t>2025-04-24</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046FF4FB-AB27-488F-BFB7-AD964CF0C1E4}" type="slidenum">
              <a:rPr lang="af-ZA" smtClean="0"/>
              <a:t>‹#›</a:t>
            </a:fld>
            <a:endParaRPr lang="af-ZA"/>
          </a:p>
        </p:txBody>
      </p:sp>
    </p:spTree>
    <p:extLst>
      <p:ext uri="{BB962C8B-B14F-4D97-AF65-F5344CB8AC3E}">
        <p14:creationId xmlns:p14="http://schemas.microsoft.com/office/powerpoint/2010/main" val="211353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CFEE8-D0AB-465A-BF98-EF9AC33DAD5F}" type="datetimeFigureOut">
              <a:rPr lang="af-ZA" smtClean="0"/>
              <a:t>2025-04-24</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046FF4FB-AB27-488F-BFB7-AD964CF0C1E4}" type="slidenum">
              <a:rPr lang="af-ZA" smtClean="0"/>
              <a:t>‹#›</a:t>
            </a:fld>
            <a:endParaRPr lang="af-ZA"/>
          </a:p>
        </p:txBody>
      </p:sp>
    </p:spTree>
    <p:extLst>
      <p:ext uri="{BB962C8B-B14F-4D97-AF65-F5344CB8AC3E}">
        <p14:creationId xmlns:p14="http://schemas.microsoft.com/office/powerpoint/2010/main" val="366946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CFEE8-D0AB-465A-BF98-EF9AC33DAD5F}" type="datetimeFigureOut">
              <a:rPr lang="af-ZA" smtClean="0"/>
              <a:t>2025-04-24</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046FF4FB-AB27-488F-BFB7-AD964CF0C1E4}" type="slidenum">
              <a:rPr lang="af-ZA" smtClean="0"/>
              <a:t>‹#›</a:t>
            </a:fld>
            <a:endParaRPr lang="af-ZA"/>
          </a:p>
        </p:txBody>
      </p:sp>
    </p:spTree>
    <p:extLst>
      <p:ext uri="{BB962C8B-B14F-4D97-AF65-F5344CB8AC3E}">
        <p14:creationId xmlns:p14="http://schemas.microsoft.com/office/powerpoint/2010/main" val="267158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4CFEE8-D0AB-465A-BF98-EF9AC33DAD5F}" type="datetimeFigureOut">
              <a:rPr lang="af-ZA" smtClean="0"/>
              <a:t>2025-04-24</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046FF4FB-AB27-488F-BFB7-AD964CF0C1E4}" type="slidenum">
              <a:rPr lang="af-ZA" smtClean="0"/>
              <a:t>‹#›</a:t>
            </a:fld>
            <a:endParaRPr lang="af-Z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78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4CFEE8-D0AB-465A-BF98-EF9AC33DAD5F}" type="datetimeFigureOut">
              <a:rPr lang="af-ZA" smtClean="0"/>
              <a:t>2025-04-24</a:t>
            </a:fld>
            <a:endParaRPr lang="af-ZA"/>
          </a:p>
        </p:txBody>
      </p:sp>
      <p:sp>
        <p:nvSpPr>
          <p:cNvPr id="6" name="Footer Placeholder 5"/>
          <p:cNvSpPr>
            <a:spLocks noGrp="1"/>
          </p:cNvSpPr>
          <p:nvPr>
            <p:ph type="ftr" sz="quarter" idx="11"/>
          </p:nvPr>
        </p:nvSpPr>
        <p:spPr/>
        <p:txBody>
          <a:bodyPr/>
          <a:lstStyle/>
          <a:p>
            <a:endParaRPr lang="af-ZA"/>
          </a:p>
        </p:txBody>
      </p:sp>
      <p:sp>
        <p:nvSpPr>
          <p:cNvPr id="7" name="Slide Number Placeholder 6"/>
          <p:cNvSpPr>
            <a:spLocks noGrp="1"/>
          </p:cNvSpPr>
          <p:nvPr>
            <p:ph type="sldNum" sz="quarter" idx="12"/>
          </p:nvPr>
        </p:nvSpPr>
        <p:spPr/>
        <p:txBody>
          <a:bodyPr/>
          <a:lstStyle/>
          <a:p>
            <a:fld id="{046FF4FB-AB27-488F-BFB7-AD964CF0C1E4}" type="slidenum">
              <a:rPr lang="af-ZA" smtClean="0"/>
              <a:t>‹#›</a:t>
            </a:fld>
            <a:endParaRPr lang="af-ZA"/>
          </a:p>
        </p:txBody>
      </p:sp>
    </p:spTree>
    <p:extLst>
      <p:ext uri="{BB962C8B-B14F-4D97-AF65-F5344CB8AC3E}">
        <p14:creationId xmlns:p14="http://schemas.microsoft.com/office/powerpoint/2010/main" val="72790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4CFEE8-D0AB-465A-BF98-EF9AC33DAD5F}" type="datetimeFigureOut">
              <a:rPr lang="af-ZA" smtClean="0"/>
              <a:t>2025-04-24</a:t>
            </a:fld>
            <a:endParaRPr lang="af-ZA"/>
          </a:p>
        </p:txBody>
      </p:sp>
      <p:sp>
        <p:nvSpPr>
          <p:cNvPr id="8" name="Footer Placeholder 7"/>
          <p:cNvSpPr>
            <a:spLocks noGrp="1"/>
          </p:cNvSpPr>
          <p:nvPr>
            <p:ph type="ftr" sz="quarter" idx="11"/>
          </p:nvPr>
        </p:nvSpPr>
        <p:spPr/>
        <p:txBody>
          <a:bodyPr/>
          <a:lstStyle/>
          <a:p>
            <a:endParaRPr lang="af-ZA"/>
          </a:p>
        </p:txBody>
      </p:sp>
      <p:sp>
        <p:nvSpPr>
          <p:cNvPr id="9" name="Slide Number Placeholder 8"/>
          <p:cNvSpPr>
            <a:spLocks noGrp="1"/>
          </p:cNvSpPr>
          <p:nvPr>
            <p:ph type="sldNum" sz="quarter" idx="12"/>
          </p:nvPr>
        </p:nvSpPr>
        <p:spPr/>
        <p:txBody>
          <a:bodyPr/>
          <a:lstStyle/>
          <a:p>
            <a:fld id="{046FF4FB-AB27-488F-BFB7-AD964CF0C1E4}" type="slidenum">
              <a:rPr lang="af-ZA" smtClean="0"/>
              <a:t>‹#›</a:t>
            </a:fld>
            <a:endParaRPr lang="af-ZA"/>
          </a:p>
        </p:txBody>
      </p:sp>
    </p:spTree>
    <p:extLst>
      <p:ext uri="{BB962C8B-B14F-4D97-AF65-F5344CB8AC3E}">
        <p14:creationId xmlns:p14="http://schemas.microsoft.com/office/powerpoint/2010/main" val="334019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4CFEE8-D0AB-465A-BF98-EF9AC33DAD5F}" type="datetimeFigureOut">
              <a:rPr lang="af-ZA" smtClean="0"/>
              <a:t>2025-04-24</a:t>
            </a:fld>
            <a:endParaRPr lang="af-ZA"/>
          </a:p>
        </p:txBody>
      </p:sp>
      <p:sp>
        <p:nvSpPr>
          <p:cNvPr id="4" name="Footer Placeholder 3"/>
          <p:cNvSpPr>
            <a:spLocks noGrp="1"/>
          </p:cNvSpPr>
          <p:nvPr>
            <p:ph type="ftr" sz="quarter" idx="11"/>
          </p:nvPr>
        </p:nvSpPr>
        <p:spPr/>
        <p:txBody>
          <a:bodyPr/>
          <a:lstStyle/>
          <a:p>
            <a:endParaRPr lang="af-ZA"/>
          </a:p>
        </p:txBody>
      </p:sp>
      <p:sp>
        <p:nvSpPr>
          <p:cNvPr id="5" name="Slide Number Placeholder 4"/>
          <p:cNvSpPr>
            <a:spLocks noGrp="1"/>
          </p:cNvSpPr>
          <p:nvPr>
            <p:ph type="sldNum" sz="quarter" idx="12"/>
          </p:nvPr>
        </p:nvSpPr>
        <p:spPr/>
        <p:txBody>
          <a:bodyPr/>
          <a:lstStyle/>
          <a:p>
            <a:fld id="{046FF4FB-AB27-488F-BFB7-AD964CF0C1E4}" type="slidenum">
              <a:rPr lang="af-ZA" smtClean="0"/>
              <a:t>‹#›</a:t>
            </a:fld>
            <a:endParaRPr lang="af-ZA"/>
          </a:p>
        </p:txBody>
      </p:sp>
    </p:spTree>
    <p:extLst>
      <p:ext uri="{BB962C8B-B14F-4D97-AF65-F5344CB8AC3E}">
        <p14:creationId xmlns:p14="http://schemas.microsoft.com/office/powerpoint/2010/main" val="378572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4CFEE8-D0AB-465A-BF98-EF9AC33DAD5F}" type="datetimeFigureOut">
              <a:rPr lang="af-ZA" smtClean="0"/>
              <a:t>2025-04-24</a:t>
            </a:fld>
            <a:endParaRPr lang="af-Z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f-ZA"/>
          </a:p>
        </p:txBody>
      </p:sp>
      <p:sp>
        <p:nvSpPr>
          <p:cNvPr id="9" name="Slide Number Placeholder 8"/>
          <p:cNvSpPr>
            <a:spLocks noGrp="1"/>
          </p:cNvSpPr>
          <p:nvPr>
            <p:ph type="sldNum" sz="quarter" idx="12"/>
          </p:nvPr>
        </p:nvSpPr>
        <p:spPr/>
        <p:txBody>
          <a:bodyPr/>
          <a:lstStyle/>
          <a:p>
            <a:fld id="{046FF4FB-AB27-488F-BFB7-AD964CF0C1E4}" type="slidenum">
              <a:rPr lang="af-ZA" smtClean="0"/>
              <a:t>‹#›</a:t>
            </a:fld>
            <a:endParaRPr lang="af-ZA"/>
          </a:p>
        </p:txBody>
      </p:sp>
    </p:spTree>
    <p:extLst>
      <p:ext uri="{BB962C8B-B14F-4D97-AF65-F5344CB8AC3E}">
        <p14:creationId xmlns:p14="http://schemas.microsoft.com/office/powerpoint/2010/main" val="3312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4CFEE8-D0AB-465A-BF98-EF9AC33DAD5F}" type="datetimeFigureOut">
              <a:rPr lang="af-ZA" smtClean="0"/>
              <a:t>2025-04-24</a:t>
            </a:fld>
            <a:endParaRPr lang="af-Z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f-Z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46FF4FB-AB27-488F-BFB7-AD964CF0C1E4}" type="slidenum">
              <a:rPr lang="af-ZA" smtClean="0"/>
              <a:t>‹#›</a:t>
            </a:fld>
            <a:endParaRPr lang="af-ZA"/>
          </a:p>
        </p:txBody>
      </p:sp>
    </p:spTree>
    <p:extLst>
      <p:ext uri="{BB962C8B-B14F-4D97-AF65-F5344CB8AC3E}">
        <p14:creationId xmlns:p14="http://schemas.microsoft.com/office/powerpoint/2010/main" val="333694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4CFEE8-D0AB-465A-BF98-EF9AC33DAD5F}" type="datetimeFigureOut">
              <a:rPr lang="af-ZA" smtClean="0"/>
              <a:t>2025-04-24</a:t>
            </a:fld>
            <a:endParaRPr lang="af-ZA"/>
          </a:p>
        </p:txBody>
      </p:sp>
      <p:sp>
        <p:nvSpPr>
          <p:cNvPr id="6" name="Footer Placeholder 5"/>
          <p:cNvSpPr>
            <a:spLocks noGrp="1"/>
          </p:cNvSpPr>
          <p:nvPr>
            <p:ph type="ftr" sz="quarter" idx="11"/>
          </p:nvPr>
        </p:nvSpPr>
        <p:spPr/>
        <p:txBody>
          <a:bodyPr/>
          <a:lstStyle/>
          <a:p>
            <a:endParaRPr lang="af-ZA"/>
          </a:p>
        </p:txBody>
      </p:sp>
      <p:sp>
        <p:nvSpPr>
          <p:cNvPr id="7" name="Slide Number Placeholder 6"/>
          <p:cNvSpPr>
            <a:spLocks noGrp="1"/>
          </p:cNvSpPr>
          <p:nvPr>
            <p:ph type="sldNum" sz="quarter" idx="12"/>
          </p:nvPr>
        </p:nvSpPr>
        <p:spPr/>
        <p:txBody>
          <a:bodyPr/>
          <a:lstStyle/>
          <a:p>
            <a:fld id="{046FF4FB-AB27-488F-BFB7-AD964CF0C1E4}" type="slidenum">
              <a:rPr lang="af-ZA" smtClean="0"/>
              <a:t>‹#›</a:t>
            </a:fld>
            <a:endParaRPr lang="af-ZA"/>
          </a:p>
        </p:txBody>
      </p:sp>
    </p:spTree>
    <p:extLst>
      <p:ext uri="{BB962C8B-B14F-4D97-AF65-F5344CB8AC3E}">
        <p14:creationId xmlns:p14="http://schemas.microsoft.com/office/powerpoint/2010/main" val="382374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D4CFEE8-D0AB-465A-BF98-EF9AC33DAD5F}" type="datetimeFigureOut">
              <a:rPr lang="af-ZA" smtClean="0"/>
              <a:t>2025-04-24</a:t>
            </a:fld>
            <a:endParaRPr lang="af-Z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f-Z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46FF4FB-AB27-488F-BFB7-AD964CF0C1E4}" type="slidenum">
              <a:rPr lang="af-ZA" smtClean="0"/>
              <a:t>‹#›</a:t>
            </a:fld>
            <a:endParaRPr lang="af-Z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8674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flickr.com/photos/mobilene/352726719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BB19-710E-4AE9-9884-8B28AB1B8367}"/>
              </a:ext>
            </a:extLst>
          </p:cNvPr>
          <p:cNvSpPr>
            <a:spLocks noGrp="1"/>
          </p:cNvSpPr>
          <p:nvPr>
            <p:ph type="ctrTitle"/>
          </p:nvPr>
        </p:nvSpPr>
        <p:spPr/>
        <p:txBody>
          <a:bodyPr/>
          <a:lstStyle/>
          <a:p>
            <a:r>
              <a:rPr lang="af-ZA" dirty="0"/>
              <a:t>Die Millennium – Bybels of nie </a:t>
            </a:r>
          </a:p>
        </p:txBody>
      </p:sp>
      <p:sp>
        <p:nvSpPr>
          <p:cNvPr id="3" name="Subtitle 2">
            <a:extLst>
              <a:ext uri="{FF2B5EF4-FFF2-40B4-BE49-F238E27FC236}">
                <a16:creationId xmlns:a16="http://schemas.microsoft.com/office/drawing/2014/main" id="{E09C1055-DB09-4704-844A-9F53486904E9}"/>
              </a:ext>
            </a:extLst>
          </p:cNvPr>
          <p:cNvSpPr>
            <a:spLocks noGrp="1"/>
          </p:cNvSpPr>
          <p:nvPr>
            <p:ph type="subTitle" idx="1"/>
          </p:nvPr>
        </p:nvSpPr>
        <p:spPr/>
        <p:txBody>
          <a:bodyPr/>
          <a:lstStyle/>
          <a:p>
            <a:r>
              <a:rPr lang="af-ZA" dirty="0"/>
              <a:t>Bybelstudie 2025</a:t>
            </a:r>
          </a:p>
        </p:txBody>
      </p:sp>
    </p:spTree>
    <p:extLst>
      <p:ext uri="{BB962C8B-B14F-4D97-AF65-F5344CB8AC3E}">
        <p14:creationId xmlns:p14="http://schemas.microsoft.com/office/powerpoint/2010/main" val="86279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B170A-2E93-ADE5-CBAC-FF95055DCA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FC054-F22D-B46D-A238-06137D2A1064}"/>
              </a:ext>
            </a:extLst>
          </p:cNvPr>
          <p:cNvSpPr>
            <a:spLocks noGrp="1"/>
          </p:cNvSpPr>
          <p:nvPr>
            <p:ph type="title"/>
          </p:nvPr>
        </p:nvSpPr>
        <p:spPr>
          <a:xfrm>
            <a:off x="0" y="1"/>
            <a:ext cx="5669280" cy="877824"/>
          </a:xfrm>
        </p:spPr>
        <p:txBody>
          <a:bodyPr/>
          <a:lstStyle/>
          <a:p>
            <a:r>
              <a:rPr lang="af-ZA" dirty="0"/>
              <a:t>Toekomstige koninkryk</a:t>
            </a:r>
          </a:p>
        </p:txBody>
      </p:sp>
      <p:sp>
        <p:nvSpPr>
          <p:cNvPr id="3" name="Rectangle 2">
            <a:extLst>
              <a:ext uri="{FF2B5EF4-FFF2-40B4-BE49-F238E27FC236}">
                <a16:creationId xmlns:a16="http://schemas.microsoft.com/office/drawing/2014/main" id="{923812D4-190C-C9D9-2308-717E97251AF7}"/>
              </a:ext>
            </a:extLst>
          </p:cNvPr>
          <p:cNvSpPr/>
          <p:nvPr/>
        </p:nvSpPr>
        <p:spPr>
          <a:xfrm>
            <a:off x="155448" y="926552"/>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Na die vrederyk sal ongereddes in die mag van Satan val</a:t>
            </a:r>
          </a:p>
        </p:txBody>
      </p:sp>
      <p:sp>
        <p:nvSpPr>
          <p:cNvPr id="5" name="Rectangle 4">
            <a:extLst>
              <a:ext uri="{FF2B5EF4-FFF2-40B4-BE49-F238E27FC236}">
                <a16:creationId xmlns:a16="http://schemas.microsoft.com/office/drawing/2014/main" id="{03D1CAD1-70C1-7819-B26A-562863EC49FC}"/>
              </a:ext>
            </a:extLst>
          </p:cNvPr>
          <p:cNvSpPr/>
          <p:nvPr/>
        </p:nvSpPr>
        <p:spPr>
          <a:xfrm>
            <a:off x="6096000" y="687206"/>
            <a:ext cx="5669280" cy="6463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marL="0" marR="0" indent="0" algn="l"/>
            <a:r>
              <a:rPr lang="nl-NL" sz="1800" kern="1400" dirty="0">
                <a:ln>
                  <a:noFill/>
                </a:ln>
                <a:solidFill>
                  <a:srgbClr val="000000"/>
                </a:solidFill>
                <a:effectLst/>
                <a:latin typeface="Aptos" panose="020B0004020202020204" pitchFamily="34" charset="0"/>
              </a:rPr>
              <a:t>14: Van wanneer af is die ongereddes in die mag van Satan?</a:t>
            </a:r>
          </a:p>
        </p:txBody>
      </p:sp>
      <p:sp>
        <p:nvSpPr>
          <p:cNvPr id="6" name="Rectangle 5">
            <a:extLst>
              <a:ext uri="{FF2B5EF4-FFF2-40B4-BE49-F238E27FC236}">
                <a16:creationId xmlns:a16="http://schemas.microsoft.com/office/drawing/2014/main" id="{F76AE43A-AC75-653D-640F-8809927AE111}"/>
              </a:ext>
            </a:extLst>
          </p:cNvPr>
          <p:cNvSpPr/>
          <p:nvPr/>
        </p:nvSpPr>
        <p:spPr>
          <a:xfrm>
            <a:off x="6096000" y="1614543"/>
            <a:ext cx="5669280" cy="2554545"/>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Van die begin af. Johannes 8:44</a:t>
            </a:r>
          </a:p>
          <a:p>
            <a:pPr algn="just"/>
            <a:r>
              <a:rPr lang="af-ZA" sz="2000" dirty="0"/>
              <a:t>Romeine 3 stel duidelik dat die mens in homself ene sonde is, en net gered word deur die ingrype van God</a:t>
            </a:r>
          </a:p>
          <a:p>
            <a:pPr algn="just"/>
            <a:r>
              <a:rPr lang="af-ZA" sz="2000" dirty="0"/>
              <a:t>Van die tuin van Eden af, toe die mens vir Satan geluister het en nie vir God nie, is hulle in die mag van Satan.</a:t>
            </a:r>
          </a:p>
          <a:p>
            <a:pPr algn="just"/>
            <a:r>
              <a:rPr lang="af-ZA" sz="2000" dirty="0"/>
              <a:t>Dus: van die sondeval af.</a:t>
            </a:r>
          </a:p>
        </p:txBody>
      </p:sp>
    </p:spTree>
    <p:extLst>
      <p:ext uri="{BB962C8B-B14F-4D97-AF65-F5344CB8AC3E}">
        <p14:creationId xmlns:p14="http://schemas.microsoft.com/office/powerpoint/2010/main" val="352981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0A617-8B5C-A101-C024-7236625F0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5D8F7-42AB-8AF0-A8FF-AA06FA95EFC4}"/>
              </a:ext>
            </a:extLst>
          </p:cNvPr>
          <p:cNvSpPr>
            <a:spLocks noGrp="1"/>
          </p:cNvSpPr>
          <p:nvPr>
            <p:ph type="title"/>
          </p:nvPr>
        </p:nvSpPr>
        <p:spPr>
          <a:xfrm>
            <a:off x="0" y="1"/>
            <a:ext cx="5669280" cy="877824"/>
          </a:xfrm>
        </p:spPr>
        <p:txBody>
          <a:bodyPr>
            <a:normAutofit/>
          </a:bodyPr>
          <a:lstStyle/>
          <a:p>
            <a:r>
              <a:rPr lang="af-ZA" dirty="0"/>
              <a:t>Eerste opstanding</a:t>
            </a:r>
          </a:p>
        </p:txBody>
      </p:sp>
      <p:sp>
        <p:nvSpPr>
          <p:cNvPr id="3" name="Rectangle 2">
            <a:extLst>
              <a:ext uri="{FF2B5EF4-FFF2-40B4-BE49-F238E27FC236}">
                <a16:creationId xmlns:a16="http://schemas.microsoft.com/office/drawing/2014/main" id="{A5953DDD-B44F-2CD3-22A5-78894D108032}"/>
              </a:ext>
            </a:extLst>
          </p:cNvPr>
          <p:cNvSpPr/>
          <p:nvPr/>
        </p:nvSpPr>
        <p:spPr>
          <a:xfrm>
            <a:off x="126873" y="1025433"/>
            <a:ext cx="5669280" cy="13849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Slegs mense wat deel het aan die eerste opstanding sal met Christus regeer</a:t>
            </a:r>
          </a:p>
        </p:txBody>
      </p:sp>
      <p:sp>
        <p:nvSpPr>
          <p:cNvPr id="4" name="Rectangle 3">
            <a:extLst>
              <a:ext uri="{FF2B5EF4-FFF2-40B4-BE49-F238E27FC236}">
                <a16:creationId xmlns:a16="http://schemas.microsoft.com/office/drawing/2014/main" id="{10523A13-CF5E-5B2F-DFE5-B8E03AE38D75}"/>
              </a:ext>
            </a:extLst>
          </p:cNvPr>
          <p:cNvSpPr/>
          <p:nvPr/>
        </p:nvSpPr>
        <p:spPr>
          <a:xfrm>
            <a:off x="126873" y="4021076"/>
            <a:ext cx="5669280" cy="13849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Ongereddes herleef nie tydens die ryk nie en sal daarna in die vuurpoel gewerp word</a:t>
            </a:r>
          </a:p>
        </p:txBody>
      </p:sp>
      <p:sp>
        <p:nvSpPr>
          <p:cNvPr id="5" name="Rectangle 4">
            <a:extLst>
              <a:ext uri="{FF2B5EF4-FFF2-40B4-BE49-F238E27FC236}">
                <a16:creationId xmlns:a16="http://schemas.microsoft.com/office/drawing/2014/main" id="{196AB009-840E-9C75-1145-D681B47E4BDD}"/>
              </a:ext>
            </a:extLst>
          </p:cNvPr>
          <p:cNvSpPr/>
          <p:nvPr/>
        </p:nvSpPr>
        <p:spPr>
          <a:xfrm>
            <a:off x="6096000" y="687206"/>
            <a:ext cx="5669280" cy="6463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marL="0" marR="0" indent="0" algn="l"/>
            <a:r>
              <a:rPr lang="nl-NL" sz="1800" kern="1400" dirty="0">
                <a:ln>
                  <a:noFill/>
                </a:ln>
                <a:solidFill>
                  <a:srgbClr val="000000"/>
                </a:solidFill>
                <a:effectLst/>
                <a:latin typeface="Aptos" panose="020B0004020202020204" pitchFamily="34" charset="0"/>
              </a:rPr>
              <a:t>15: </a:t>
            </a:r>
            <a:r>
              <a:rPr lang="nl-NL" kern="1400" dirty="0">
                <a:solidFill>
                  <a:srgbClr val="000000"/>
                </a:solidFill>
                <a:latin typeface="Aptos" panose="020B0004020202020204" pitchFamily="34" charset="0"/>
              </a:rPr>
              <a:t>W</a:t>
            </a:r>
            <a:r>
              <a:rPr lang="nl-NL" sz="1800" kern="1400" dirty="0">
                <a:ln>
                  <a:noFill/>
                </a:ln>
                <a:solidFill>
                  <a:srgbClr val="000000"/>
                </a:solidFill>
                <a:effectLst/>
                <a:latin typeface="Aptos" panose="020B0004020202020204" pitchFamily="34" charset="0"/>
              </a:rPr>
              <a:t>ie is die </a:t>
            </a:r>
            <a:r>
              <a:rPr lang="nl-NL" sz="1800" i="1" kern="1400" dirty="0">
                <a:ln>
                  <a:noFill/>
                </a:ln>
                <a:solidFill>
                  <a:srgbClr val="000000"/>
                </a:solidFill>
                <a:effectLst/>
                <a:latin typeface="Aptos" panose="020B0004020202020204" pitchFamily="34" charset="0"/>
              </a:rPr>
              <a:t>siele</a:t>
            </a:r>
            <a:r>
              <a:rPr lang="nl-NL" sz="1800" kern="1400" dirty="0">
                <a:ln>
                  <a:noFill/>
                </a:ln>
                <a:solidFill>
                  <a:srgbClr val="000000"/>
                </a:solidFill>
                <a:effectLst/>
                <a:latin typeface="Aptos" panose="020B0004020202020204" pitchFamily="34" charset="0"/>
              </a:rPr>
              <a:t>  wat deel het aan die eerste opstanding?</a:t>
            </a:r>
          </a:p>
        </p:txBody>
      </p:sp>
      <p:sp>
        <p:nvSpPr>
          <p:cNvPr id="6" name="Rectangle 5">
            <a:extLst>
              <a:ext uri="{FF2B5EF4-FFF2-40B4-BE49-F238E27FC236}">
                <a16:creationId xmlns:a16="http://schemas.microsoft.com/office/drawing/2014/main" id="{39E43D19-6AD5-BD3B-A7FD-9ED2919D2C29}"/>
              </a:ext>
            </a:extLst>
          </p:cNvPr>
          <p:cNvSpPr/>
          <p:nvPr/>
        </p:nvSpPr>
        <p:spPr>
          <a:xfrm>
            <a:off x="6096000" y="1490008"/>
            <a:ext cx="5669280" cy="1938992"/>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Openbaring 20:5! </a:t>
            </a:r>
            <a:r>
              <a:rPr lang="nl-NL" sz="2000" i="1" dirty="0"/>
              <a:t>Ek het die siele  gesien van hulle wat onthoof is vanweë die getuienis oor Jesus en die woord van God. </a:t>
            </a:r>
            <a:r>
              <a:rPr lang="nl-NL" sz="2000" dirty="0"/>
              <a:t>Ook 13:4, 15, 16; 14:9, 11; 16:2; 19:20.</a:t>
            </a:r>
          </a:p>
          <a:p>
            <a:pPr algn="just"/>
            <a:r>
              <a:rPr lang="nl-NL" sz="2000" dirty="0"/>
              <a:t>Die bewering dat hulle moet opstaan voor die 1000 jaar aanbreek, is dus nie ter sprake nie.</a:t>
            </a:r>
            <a:endParaRPr lang="af-ZA" sz="2000" dirty="0"/>
          </a:p>
        </p:txBody>
      </p:sp>
      <p:sp>
        <p:nvSpPr>
          <p:cNvPr id="7" name="Rectangle 6">
            <a:extLst>
              <a:ext uri="{FF2B5EF4-FFF2-40B4-BE49-F238E27FC236}">
                <a16:creationId xmlns:a16="http://schemas.microsoft.com/office/drawing/2014/main" id="{D02F53B5-5628-07E1-9457-054486272621}"/>
              </a:ext>
            </a:extLst>
          </p:cNvPr>
          <p:cNvSpPr/>
          <p:nvPr/>
        </p:nvSpPr>
        <p:spPr>
          <a:xfrm>
            <a:off x="6096000" y="3585471"/>
            <a:ext cx="5669280" cy="6463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marL="0" marR="0" indent="0" algn="l"/>
            <a:r>
              <a:rPr lang="nl-NL" sz="1800" kern="1400" dirty="0">
                <a:ln>
                  <a:noFill/>
                </a:ln>
                <a:solidFill>
                  <a:srgbClr val="000000"/>
                </a:solidFill>
                <a:effectLst/>
                <a:latin typeface="Aptos" panose="020B0004020202020204" pitchFamily="34" charset="0"/>
              </a:rPr>
              <a:t>16: Hoe verklaar ons die "oorblywende dooies" van Openbaring 20:5?</a:t>
            </a:r>
          </a:p>
        </p:txBody>
      </p:sp>
      <p:sp>
        <p:nvSpPr>
          <p:cNvPr id="8" name="Rectangle 7">
            <a:extLst>
              <a:ext uri="{FF2B5EF4-FFF2-40B4-BE49-F238E27FC236}">
                <a16:creationId xmlns:a16="http://schemas.microsoft.com/office/drawing/2014/main" id="{F6D30986-3479-20B3-51C6-FB87A518AD97}"/>
              </a:ext>
            </a:extLst>
          </p:cNvPr>
          <p:cNvSpPr/>
          <p:nvPr/>
        </p:nvSpPr>
        <p:spPr>
          <a:xfrm>
            <a:off x="6096000" y="4696050"/>
            <a:ext cx="5669280" cy="1323439"/>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Hulle wat geestelik dood is, en dus na die dood "weg" van God is (nie in Sy teenwoordigheid nie).</a:t>
            </a:r>
          </a:p>
          <a:p>
            <a:pPr algn="just"/>
            <a:r>
              <a:rPr lang="af-ZA" sz="2000" dirty="0"/>
              <a:t>Met die wederkoms word alle liggame en siele herenig vir die finale oordeel</a:t>
            </a:r>
          </a:p>
        </p:txBody>
      </p:sp>
    </p:spTree>
    <p:extLst>
      <p:ext uri="{BB962C8B-B14F-4D97-AF65-F5344CB8AC3E}">
        <p14:creationId xmlns:p14="http://schemas.microsoft.com/office/powerpoint/2010/main" val="153154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76E65-E371-ED1E-9B44-CC192F8FD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C15A0-F67F-0258-C1B2-A30CAB36DFB4}"/>
              </a:ext>
            </a:extLst>
          </p:cNvPr>
          <p:cNvSpPr>
            <a:spLocks noGrp="1"/>
          </p:cNvSpPr>
          <p:nvPr>
            <p:ph type="title"/>
          </p:nvPr>
        </p:nvSpPr>
        <p:spPr>
          <a:xfrm>
            <a:off x="0" y="1"/>
            <a:ext cx="5669280" cy="877824"/>
          </a:xfrm>
        </p:spPr>
        <p:txBody>
          <a:bodyPr>
            <a:normAutofit fontScale="90000"/>
          </a:bodyPr>
          <a:lstStyle/>
          <a:p>
            <a:r>
              <a:rPr lang="af-ZA" dirty="0"/>
              <a:t>Kenmerke van vrederyk</a:t>
            </a:r>
          </a:p>
        </p:txBody>
      </p:sp>
      <p:sp>
        <p:nvSpPr>
          <p:cNvPr id="3" name="Rectangle 2">
            <a:extLst>
              <a:ext uri="{FF2B5EF4-FFF2-40B4-BE49-F238E27FC236}">
                <a16:creationId xmlns:a16="http://schemas.microsoft.com/office/drawing/2014/main" id="{AEF66B58-729A-2E34-9D19-A7B1912F5D6D}"/>
              </a:ext>
            </a:extLst>
          </p:cNvPr>
          <p:cNvSpPr/>
          <p:nvPr/>
        </p:nvSpPr>
        <p:spPr>
          <a:xfrm>
            <a:off x="126873" y="1240877"/>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God regeer in Persoon van Christus, in Jerusalem</a:t>
            </a:r>
          </a:p>
        </p:txBody>
      </p:sp>
      <p:sp>
        <p:nvSpPr>
          <p:cNvPr id="4" name="Rectangle 3">
            <a:extLst>
              <a:ext uri="{FF2B5EF4-FFF2-40B4-BE49-F238E27FC236}">
                <a16:creationId xmlns:a16="http://schemas.microsoft.com/office/drawing/2014/main" id="{5EF91610-7DB9-01BE-E427-A2E2CA33DDF1}"/>
              </a:ext>
            </a:extLst>
          </p:cNvPr>
          <p:cNvSpPr/>
          <p:nvPr/>
        </p:nvSpPr>
        <p:spPr>
          <a:xfrm>
            <a:off x="126873" y="2480924"/>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Satan gebind en kan nie mense verlei nie</a:t>
            </a:r>
          </a:p>
        </p:txBody>
      </p:sp>
      <p:sp>
        <p:nvSpPr>
          <p:cNvPr id="5" name="Rectangle 4">
            <a:extLst>
              <a:ext uri="{FF2B5EF4-FFF2-40B4-BE49-F238E27FC236}">
                <a16:creationId xmlns:a16="http://schemas.microsoft.com/office/drawing/2014/main" id="{4AB88CE5-700D-2B09-D43C-5DCE41C16868}"/>
              </a:ext>
            </a:extLst>
          </p:cNvPr>
          <p:cNvSpPr/>
          <p:nvPr/>
        </p:nvSpPr>
        <p:spPr>
          <a:xfrm>
            <a:off x="126873" y="3720971"/>
            <a:ext cx="5669280"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Geen siektes nie</a:t>
            </a:r>
          </a:p>
        </p:txBody>
      </p:sp>
      <p:sp>
        <p:nvSpPr>
          <p:cNvPr id="6" name="Rectangle 5">
            <a:extLst>
              <a:ext uri="{FF2B5EF4-FFF2-40B4-BE49-F238E27FC236}">
                <a16:creationId xmlns:a16="http://schemas.microsoft.com/office/drawing/2014/main" id="{1E782E8B-838F-EB3E-A2F4-7BF7AE0BBD86}"/>
              </a:ext>
            </a:extLst>
          </p:cNvPr>
          <p:cNvSpPr/>
          <p:nvPr/>
        </p:nvSpPr>
        <p:spPr>
          <a:xfrm>
            <a:off x="126873" y="4530131"/>
            <a:ext cx="5669280"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Ekonomiese voorspoed</a:t>
            </a:r>
          </a:p>
        </p:txBody>
      </p:sp>
      <p:sp>
        <p:nvSpPr>
          <p:cNvPr id="7" name="Rectangle 6">
            <a:extLst>
              <a:ext uri="{FF2B5EF4-FFF2-40B4-BE49-F238E27FC236}">
                <a16:creationId xmlns:a16="http://schemas.microsoft.com/office/drawing/2014/main" id="{0844A38B-DC89-5DF2-F641-DC51B93968F6}"/>
              </a:ext>
            </a:extLst>
          </p:cNvPr>
          <p:cNvSpPr/>
          <p:nvPr/>
        </p:nvSpPr>
        <p:spPr>
          <a:xfrm>
            <a:off x="126873" y="5339293"/>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Nuwe verbond met diere – leef in vrede</a:t>
            </a:r>
          </a:p>
        </p:txBody>
      </p:sp>
      <p:sp>
        <p:nvSpPr>
          <p:cNvPr id="10" name="Rectangle 9">
            <a:extLst>
              <a:ext uri="{FF2B5EF4-FFF2-40B4-BE49-F238E27FC236}">
                <a16:creationId xmlns:a16="http://schemas.microsoft.com/office/drawing/2014/main" id="{35515E04-146E-59A0-B245-26048E898DB2}"/>
              </a:ext>
            </a:extLst>
          </p:cNvPr>
          <p:cNvSpPr/>
          <p:nvPr/>
        </p:nvSpPr>
        <p:spPr>
          <a:xfrm>
            <a:off x="6096000" y="548706"/>
            <a:ext cx="5669280" cy="9233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r>
              <a:rPr lang="nl-NL" sz="1800" kern="1400" dirty="0">
                <a:ln>
                  <a:noFill/>
                </a:ln>
                <a:solidFill>
                  <a:srgbClr val="000000"/>
                </a:solidFill>
                <a:effectLst/>
                <a:latin typeface="Aptos" panose="020B0004020202020204" pitchFamily="34" charset="0"/>
              </a:rPr>
              <a:t>17: </a:t>
            </a:r>
            <a:r>
              <a:rPr lang="af-ZA" sz="1800" dirty="0">
                <a:effectLst/>
                <a:latin typeface="Aptos" panose="020B0004020202020204" pitchFamily="34" charset="0"/>
                <a:ea typeface="Times New Roman" panose="02020603050405020304" pitchFamily="18" charset="0"/>
                <a:cs typeface="Times New Roman" panose="02020603050405020304" pitchFamily="18" charset="0"/>
              </a:rPr>
              <a:t>Watter tydperk beskryf die volgende verse: Lukas 1:31-33; Openbaring 19:15; Jesaja 1:26-27; 2:2-4; 11:5-16; 24:23; Jeremia. 23:5-6, Miga 5:4; Sagaria 8:22?</a:t>
            </a:r>
          </a:p>
        </p:txBody>
      </p:sp>
      <p:sp>
        <p:nvSpPr>
          <p:cNvPr id="11" name="Rectangle 10">
            <a:extLst>
              <a:ext uri="{FF2B5EF4-FFF2-40B4-BE49-F238E27FC236}">
                <a16:creationId xmlns:a16="http://schemas.microsoft.com/office/drawing/2014/main" id="{3F867243-BC1A-FCD4-5FA0-3D23B705F4B2}"/>
              </a:ext>
            </a:extLst>
          </p:cNvPr>
          <p:cNvSpPr/>
          <p:nvPr/>
        </p:nvSpPr>
        <p:spPr>
          <a:xfrm>
            <a:off x="6096000" y="1717930"/>
            <a:ext cx="5669280" cy="2246769"/>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Pasop om profetiese uitsprake oor die regering van Jesus te vermeng met Nuwe Testamentiese uitsprake. Ou Testamenteiewe profesie onderskei die ŉ koms en ŉ wederkoms van die Messias nie.</a:t>
            </a:r>
          </a:p>
          <a:p>
            <a:pPr algn="just"/>
            <a:r>
              <a:rPr lang="af-ZA" sz="2000" dirty="0"/>
              <a:t>Daar is dikwels verwysing na die eerste koms van Jesus, maar baie keer ook die wederkoms, asof daar nie ŉ eerste koms is nie.</a:t>
            </a:r>
          </a:p>
        </p:txBody>
      </p:sp>
      <p:sp>
        <p:nvSpPr>
          <p:cNvPr id="8" name="Rectangle 7">
            <a:extLst>
              <a:ext uri="{FF2B5EF4-FFF2-40B4-BE49-F238E27FC236}">
                <a16:creationId xmlns:a16="http://schemas.microsoft.com/office/drawing/2014/main" id="{2AAF0C1D-61D4-1168-B9FD-32394951DB2C}"/>
              </a:ext>
            </a:extLst>
          </p:cNvPr>
          <p:cNvSpPr/>
          <p:nvPr/>
        </p:nvSpPr>
        <p:spPr>
          <a:xfrm>
            <a:off x="6096000" y="4985854"/>
            <a:ext cx="5669280" cy="400110"/>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Kyk na die volgende illustrasie</a:t>
            </a:r>
          </a:p>
        </p:txBody>
      </p:sp>
    </p:spTree>
    <p:extLst>
      <p:ext uri="{BB962C8B-B14F-4D97-AF65-F5344CB8AC3E}">
        <p14:creationId xmlns:p14="http://schemas.microsoft.com/office/powerpoint/2010/main" val="4349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DDEE"/>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20B08E4-0FA0-5AF2-D932-64CCAF296EEA}"/>
              </a:ext>
            </a:extLst>
          </p:cNvPr>
          <p:cNvSpPr/>
          <p:nvPr/>
        </p:nvSpPr>
        <p:spPr>
          <a:xfrm>
            <a:off x="640080" y="182880"/>
            <a:ext cx="3736231" cy="5852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f-ZA" dirty="0"/>
              <a:t>Profete van die Ou Testament kyk na die koms van die Messias</a:t>
            </a:r>
          </a:p>
        </p:txBody>
      </p:sp>
      <p:sp>
        <p:nvSpPr>
          <p:cNvPr id="4" name="Speech Bubble: Rectangle with Corners Rounded 3">
            <a:extLst>
              <a:ext uri="{FF2B5EF4-FFF2-40B4-BE49-F238E27FC236}">
                <a16:creationId xmlns:a16="http://schemas.microsoft.com/office/drawing/2014/main" id="{E82DAD62-211A-821B-CB6A-F9A22DAC9379}"/>
              </a:ext>
            </a:extLst>
          </p:cNvPr>
          <p:cNvSpPr/>
          <p:nvPr/>
        </p:nvSpPr>
        <p:spPr>
          <a:xfrm>
            <a:off x="640080" y="2049542"/>
            <a:ext cx="3736231" cy="1021556"/>
          </a:xfrm>
          <a:prstGeom prst="wedgeRoundRectCallout">
            <a:avLst>
              <a:gd name="adj1" fmla="val 87679"/>
              <a:gd name="adj2" fmla="val 116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dirty="0"/>
              <a:t>Ons sien wolke wat reën - maar daar is tog iets onbekends saam met die reën. Tog lyk dit na een wolk.</a:t>
            </a:r>
          </a:p>
        </p:txBody>
      </p:sp>
      <p:pic>
        <p:nvPicPr>
          <p:cNvPr id="7" name="!!koms">
            <a:extLst>
              <a:ext uri="{FF2B5EF4-FFF2-40B4-BE49-F238E27FC236}">
                <a16:creationId xmlns:a16="http://schemas.microsoft.com/office/drawing/2014/main" id="{5A4FEB66-EC7D-A735-F4DF-8D137DEF201A}"/>
              </a:ext>
            </a:extLst>
          </p:cNvPr>
          <p:cNvPicPr>
            <a:picLocks noChangeAspect="1"/>
          </p:cNvPicPr>
          <p:nvPr/>
        </p:nvPicPr>
        <p:blipFill>
          <a:blip r:embed="rId2"/>
          <a:stretch>
            <a:fillRect/>
          </a:stretch>
        </p:blipFill>
        <p:spPr>
          <a:xfrm>
            <a:off x="4211718" y="0"/>
            <a:ext cx="5215745" cy="7073853"/>
          </a:xfrm>
          <a:prstGeom prst="rect">
            <a:avLst/>
          </a:prstGeom>
          <a:ln>
            <a:noFill/>
          </a:ln>
        </p:spPr>
      </p:pic>
    </p:spTree>
    <p:extLst>
      <p:ext uri="{BB962C8B-B14F-4D97-AF65-F5344CB8AC3E}">
        <p14:creationId xmlns:p14="http://schemas.microsoft.com/office/powerpoint/2010/main" val="209889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DDEE"/>
        </a:solidFill>
        <a:effectLst/>
      </p:bgPr>
    </p:bg>
    <p:spTree>
      <p:nvGrpSpPr>
        <p:cNvPr id="1" name="">
          <a:extLst>
            <a:ext uri="{FF2B5EF4-FFF2-40B4-BE49-F238E27FC236}">
              <a16:creationId xmlns:a16="http://schemas.microsoft.com/office/drawing/2014/main" id="{B094CD5E-32E5-8BDD-87A8-72CEB671EB83}"/>
            </a:ext>
          </a:extLst>
        </p:cNvPr>
        <p:cNvGrpSpPr/>
        <p:nvPr/>
      </p:nvGrpSpPr>
      <p:grpSpPr>
        <a:xfrm>
          <a:off x="0" y="0"/>
          <a:ext cx="0" cy="0"/>
          <a:chOff x="0" y="0"/>
          <a:chExt cx="0" cy="0"/>
        </a:xfrm>
      </p:grpSpPr>
      <p:pic>
        <p:nvPicPr>
          <p:cNvPr id="14" name="!!koms">
            <a:extLst>
              <a:ext uri="{FF2B5EF4-FFF2-40B4-BE49-F238E27FC236}">
                <a16:creationId xmlns:a16="http://schemas.microsoft.com/office/drawing/2014/main" id="{D12C0649-FA4D-469F-7246-EAB762B98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4" y="85665"/>
            <a:ext cx="12192000" cy="6858000"/>
          </a:xfrm>
          <a:prstGeom prst="rect">
            <a:avLst/>
          </a:prstGeom>
        </p:spPr>
      </p:pic>
      <p:sp>
        <p:nvSpPr>
          <p:cNvPr id="3" name="Rectangle: Rounded Corners 2">
            <a:extLst>
              <a:ext uri="{FF2B5EF4-FFF2-40B4-BE49-F238E27FC236}">
                <a16:creationId xmlns:a16="http://schemas.microsoft.com/office/drawing/2014/main" id="{3A49BFC8-D79D-E352-EDBF-7F05B9060E09}"/>
              </a:ext>
            </a:extLst>
          </p:cNvPr>
          <p:cNvSpPr/>
          <p:nvPr/>
        </p:nvSpPr>
        <p:spPr>
          <a:xfrm>
            <a:off x="2745124" y="85665"/>
            <a:ext cx="4972411" cy="11261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f-ZA" dirty="0"/>
              <a:t>In die Nuwe Testament sien ons  ŉ ander perspektief</a:t>
            </a:r>
          </a:p>
        </p:txBody>
      </p:sp>
      <p:sp>
        <p:nvSpPr>
          <p:cNvPr id="4" name="Speech Bubble: Rectangle with Corners Rounded 3">
            <a:extLst>
              <a:ext uri="{FF2B5EF4-FFF2-40B4-BE49-F238E27FC236}">
                <a16:creationId xmlns:a16="http://schemas.microsoft.com/office/drawing/2014/main" id="{852CDF4F-2A3C-E625-B46D-17198C2C7B50}"/>
              </a:ext>
            </a:extLst>
          </p:cNvPr>
          <p:cNvSpPr/>
          <p:nvPr/>
        </p:nvSpPr>
        <p:spPr>
          <a:xfrm>
            <a:off x="7141945" y="2646948"/>
            <a:ext cx="1828800" cy="1126156"/>
          </a:xfrm>
          <a:prstGeom prst="wedgeRoundRectCallout">
            <a:avLst>
              <a:gd name="adj1" fmla="val -109781"/>
              <a:gd name="adj2" fmla="val -5117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f-ZA" dirty="0"/>
              <a:t>Die reën is nog duidelik</a:t>
            </a:r>
          </a:p>
        </p:txBody>
      </p:sp>
      <p:sp>
        <p:nvSpPr>
          <p:cNvPr id="5" name="Speech Bubble: Rectangle with Corners Rounded 4">
            <a:extLst>
              <a:ext uri="{FF2B5EF4-FFF2-40B4-BE49-F238E27FC236}">
                <a16:creationId xmlns:a16="http://schemas.microsoft.com/office/drawing/2014/main" id="{0C5AEB06-ECA9-E5DD-4A09-F47BCC5841EF}"/>
              </a:ext>
            </a:extLst>
          </p:cNvPr>
          <p:cNvSpPr/>
          <p:nvPr/>
        </p:nvSpPr>
        <p:spPr>
          <a:xfrm>
            <a:off x="182118" y="1981125"/>
            <a:ext cx="1828800" cy="1923990"/>
          </a:xfrm>
          <a:prstGeom prst="wedgeRoundRectCallout">
            <a:avLst>
              <a:gd name="adj1" fmla="val 94949"/>
              <a:gd name="adj2" fmla="val -3097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dirty="0"/>
              <a:t>Daar is sneeu! Ons het iets daarvan gesien, maar nie mooi geweet wat dit is nie</a:t>
            </a:r>
          </a:p>
        </p:txBody>
      </p:sp>
    </p:spTree>
    <p:extLst>
      <p:ext uri="{BB962C8B-B14F-4D97-AF65-F5344CB8AC3E}">
        <p14:creationId xmlns:p14="http://schemas.microsoft.com/office/powerpoint/2010/main" val="39727445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5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DDE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1A4D3E-F024-FFFC-8ACD-4E66F60D9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617" y="2978557"/>
            <a:ext cx="5470793" cy="3077321"/>
          </a:xfrm>
          <a:prstGeom prst="rect">
            <a:avLst/>
          </a:prstGeom>
        </p:spPr>
      </p:pic>
      <p:pic>
        <p:nvPicPr>
          <p:cNvPr id="5" name="Picture 4">
            <a:extLst>
              <a:ext uri="{FF2B5EF4-FFF2-40B4-BE49-F238E27FC236}">
                <a16:creationId xmlns:a16="http://schemas.microsoft.com/office/drawing/2014/main" id="{E78CBFDE-EC28-D498-8D2F-FE9F05EC9580}"/>
              </a:ext>
            </a:extLst>
          </p:cNvPr>
          <p:cNvPicPr>
            <a:picLocks noChangeAspect="1"/>
          </p:cNvPicPr>
          <p:nvPr/>
        </p:nvPicPr>
        <p:blipFill>
          <a:blip r:embed="rId3"/>
          <a:stretch>
            <a:fillRect/>
          </a:stretch>
        </p:blipFill>
        <p:spPr>
          <a:xfrm>
            <a:off x="1420082" y="2223056"/>
            <a:ext cx="2926334" cy="3968840"/>
          </a:xfrm>
          <a:prstGeom prst="rect">
            <a:avLst/>
          </a:prstGeom>
          <a:ln>
            <a:solidFill>
              <a:schemeClr val="tx1"/>
            </a:solidFill>
          </a:ln>
        </p:spPr>
      </p:pic>
      <p:sp>
        <p:nvSpPr>
          <p:cNvPr id="3" name="Rectangle 2">
            <a:extLst>
              <a:ext uri="{FF2B5EF4-FFF2-40B4-BE49-F238E27FC236}">
                <a16:creationId xmlns:a16="http://schemas.microsoft.com/office/drawing/2014/main" id="{A11013E8-EE3E-F332-7D3A-F17375DFF74B}"/>
              </a:ext>
            </a:extLst>
          </p:cNvPr>
          <p:cNvSpPr/>
          <p:nvPr/>
        </p:nvSpPr>
        <p:spPr>
          <a:xfrm>
            <a:off x="147853" y="349416"/>
            <a:ext cx="5470793"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Ou </a:t>
            </a: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Testamentiese</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a:p>
            <a:pPr algn="ct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perspektief</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angle 3">
            <a:extLst>
              <a:ext uri="{FF2B5EF4-FFF2-40B4-BE49-F238E27FC236}">
                <a16:creationId xmlns:a16="http://schemas.microsoft.com/office/drawing/2014/main" id="{2D094314-FF15-E2D7-BC8A-7E64086B5D0D}"/>
              </a:ext>
            </a:extLst>
          </p:cNvPr>
          <p:cNvSpPr/>
          <p:nvPr/>
        </p:nvSpPr>
        <p:spPr>
          <a:xfrm>
            <a:off x="5778175" y="349416"/>
            <a:ext cx="6318204" cy="1754326"/>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effectLst>
                  <a:outerShdw blurRad="12700" dist="38100" dir="2700000" algn="tl" rotWithShape="0">
                    <a:schemeClr val="bg1">
                      <a:lumMod val="50000"/>
                    </a:schemeClr>
                  </a:outerShdw>
                </a:effectLst>
              </a:rPr>
              <a:t>Nuwe</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Testamentiese</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a:p>
            <a:pPr algn="ct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perspektief</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Speech Bubble: Rectangle with Corners Rounded 5">
            <a:extLst>
              <a:ext uri="{FF2B5EF4-FFF2-40B4-BE49-F238E27FC236}">
                <a16:creationId xmlns:a16="http://schemas.microsoft.com/office/drawing/2014/main" id="{A9957755-1246-AAE9-2FCD-F59F907561A4}"/>
              </a:ext>
            </a:extLst>
          </p:cNvPr>
          <p:cNvSpPr/>
          <p:nvPr/>
        </p:nvSpPr>
        <p:spPr>
          <a:xfrm>
            <a:off x="10263838" y="3822274"/>
            <a:ext cx="1755648" cy="1014984"/>
          </a:xfrm>
          <a:prstGeom prst="wedgeRoundRectCallout">
            <a:avLst>
              <a:gd name="adj1" fmla="val -113541"/>
              <a:gd name="adj2" fmla="val -23986"/>
              <a:gd name="adj3" fmla="val 16667"/>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f-ZA" dirty="0">
                <a:solidFill>
                  <a:sysClr val="windowText" lastClr="000000"/>
                </a:solidFill>
              </a:rPr>
              <a:t>Eerste koms van Jesus</a:t>
            </a:r>
          </a:p>
        </p:txBody>
      </p:sp>
      <p:sp>
        <p:nvSpPr>
          <p:cNvPr id="9" name="Speech Bubble: Rectangle with Corners Rounded 8">
            <a:extLst>
              <a:ext uri="{FF2B5EF4-FFF2-40B4-BE49-F238E27FC236}">
                <a16:creationId xmlns:a16="http://schemas.microsoft.com/office/drawing/2014/main" id="{36D71CF0-2391-BEEC-DA66-187ED3EDB8E4}"/>
              </a:ext>
            </a:extLst>
          </p:cNvPr>
          <p:cNvSpPr/>
          <p:nvPr/>
        </p:nvSpPr>
        <p:spPr>
          <a:xfrm>
            <a:off x="4603702" y="4517218"/>
            <a:ext cx="1755648" cy="1014984"/>
          </a:xfrm>
          <a:prstGeom prst="wedgeRoundRectCallout">
            <a:avLst>
              <a:gd name="adj1" fmla="val 105209"/>
              <a:gd name="adj2" fmla="val -105968"/>
              <a:gd name="adj3" fmla="val 16667"/>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f-ZA" dirty="0">
                <a:solidFill>
                  <a:sysClr val="windowText" lastClr="000000"/>
                </a:solidFill>
              </a:rPr>
              <a:t>Wederkoms en finale oordeel</a:t>
            </a:r>
          </a:p>
        </p:txBody>
      </p:sp>
      <p:sp>
        <p:nvSpPr>
          <p:cNvPr id="10" name="Speech Bubble: Rectangle with Corners Rounded 9">
            <a:extLst>
              <a:ext uri="{FF2B5EF4-FFF2-40B4-BE49-F238E27FC236}">
                <a16:creationId xmlns:a16="http://schemas.microsoft.com/office/drawing/2014/main" id="{E445309E-6127-EC0D-4FDB-E358562756F2}"/>
              </a:ext>
            </a:extLst>
          </p:cNvPr>
          <p:cNvSpPr/>
          <p:nvPr/>
        </p:nvSpPr>
        <p:spPr>
          <a:xfrm>
            <a:off x="29558" y="3192492"/>
            <a:ext cx="1755648" cy="1014984"/>
          </a:xfrm>
          <a:prstGeom prst="wedgeRoundRectCallout">
            <a:avLst>
              <a:gd name="adj1" fmla="val 75521"/>
              <a:gd name="adj2" fmla="val 12050"/>
              <a:gd name="adj3" fmla="val 16667"/>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f-ZA" dirty="0">
                <a:solidFill>
                  <a:sysClr val="windowText" lastClr="000000"/>
                </a:solidFill>
              </a:rPr>
              <a:t>Een koms en herstel van die Godsryk</a:t>
            </a:r>
          </a:p>
        </p:txBody>
      </p:sp>
    </p:spTree>
    <p:extLst>
      <p:ext uri="{BB962C8B-B14F-4D97-AF65-F5344CB8AC3E}">
        <p14:creationId xmlns:p14="http://schemas.microsoft.com/office/powerpoint/2010/main" val="370126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4B947-A1F2-C838-9495-0F7B97E39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5536BF-992D-A675-CC71-2D64C7835649}"/>
              </a:ext>
            </a:extLst>
          </p:cNvPr>
          <p:cNvSpPr>
            <a:spLocks noGrp="1"/>
          </p:cNvSpPr>
          <p:nvPr>
            <p:ph type="title"/>
          </p:nvPr>
        </p:nvSpPr>
        <p:spPr>
          <a:xfrm>
            <a:off x="0" y="1"/>
            <a:ext cx="5669280" cy="877824"/>
          </a:xfrm>
        </p:spPr>
        <p:txBody>
          <a:bodyPr>
            <a:normAutofit/>
          </a:bodyPr>
          <a:lstStyle/>
          <a:p>
            <a:r>
              <a:rPr lang="af-ZA" dirty="0"/>
              <a:t>Israel en die vrederyk</a:t>
            </a:r>
          </a:p>
        </p:txBody>
      </p:sp>
      <p:sp>
        <p:nvSpPr>
          <p:cNvPr id="3" name="Rectangle 2">
            <a:extLst>
              <a:ext uri="{FF2B5EF4-FFF2-40B4-BE49-F238E27FC236}">
                <a16:creationId xmlns:a16="http://schemas.microsoft.com/office/drawing/2014/main" id="{194C84BB-9D3B-92BB-C218-431F9727FD21}"/>
              </a:ext>
            </a:extLst>
          </p:cNvPr>
          <p:cNvSpPr/>
          <p:nvPr/>
        </p:nvSpPr>
        <p:spPr>
          <a:xfrm>
            <a:off x="126873" y="846848"/>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Tyd van seën, oorvloed, blydskap en vrede wees</a:t>
            </a:r>
          </a:p>
        </p:txBody>
      </p:sp>
      <p:sp>
        <p:nvSpPr>
          <p:cNvPr id="4" name="Rectangle 3">
            <a:extLst>
              <a:ext uri="{FF2B5EF4-FFF2-40B4-BE49-F238E27FC236}">
                <a16:creationId xmlns:a16="http://schemas.microsoft.com/office/drawing/2014/main" id="{4B532523-6C5A-9CFE-CBF9-4D5BB03C7DEA}"/>
              </a:ext>
            </a:extLst>
          </p:cNvPr>
          <p:cNvSpPr/>
          <p:nvPr/>
        </p:nvSpPr>
        <p:spPr>
          <a:xfrm>
            <a:off x="126873" y="2116789"/>
            <a:ext cx="5669280"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Israel is seën vir die nasies</a:t>
            </a:r>
          </a:p>
        </p:txBody>
      </p:sp>
      <p:sp>
        <p:nvSpPr>
          <p:cNvPr id="5" name="Rectangle 4">
            <a:extLst>
              <a:ext uri="{FF2B5EF4-FFF2-40B4-BE49-F238E27FC236}">
                <a16:creationId xmlns:a16="http://schemas.microsoft.com/office/drawing/2014/main" id="{12D79ABE-ABD8-65CE-691D-8229C82DE934}"/>
              </a:ext>
            </a:extLst>
          </p:cNvPr>
          <p:cNvSpPr/>
          <p:nvPr/>
        </p:nvSpPr>
        <p:spPr>
          <a:xfrm>
            <a:off x="126873" y="2955843"/>
            <a:ext cx="5669280"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Israel word herstel in vrederyk</a:t>
            </a:r>
          </a:p>
        </p:txBody>
      </p:sp>
      <p:sp>
        <p:nvSpPr>
          <p:cNvPr id="6" name="Rectangle 5">
            <a:extLst>
              <a:ext uri="{FF2B5EF4-FFF2-40B4-BE49-F238E27FC236}">
                <a16:creationId xmlns:a16="http://schemas.microsoft.com/office/drawing/2014/main" id="{184A3C4F-BB88-BBD3-184A-CE9E7E0FEDAC}"/>
              </a:ext>
            </a:extLst>
          </p:cNvPr>
          <p:cNvSpPr/>
          <p:nvPr/>
        </p:nvSpPr>
        <p:spPr>
          <a:xfrm>
            <a:off x="126873" y="3794897"/>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Israel leier op alle terreine in wêrelregering</a:t>
            </a:r>
          </a:p>
        </p:txBody>
      </p:sp>
      <p:sp>
        <p:nvSpPr>
          <p:cNvPr id="7" name="Rectangle 6">
            <a:extLst>
              <a:ext uri="{FF2B5EF4-FFF2-40B4-BE49-F238E27FC236}">
                <a16:creationId xmlns:a16="http://schemas.microsoft.com/office/drawing/2014/main" id="{354649F4-528B-E332-64B9-7E39261698D3}"/>
              </a:ext>
            </a:extLst>
          </p:cNvPr>
          <p:cNvSpPr/>
          <p:nvPr/>
        </p:nvSpPr>
        <p:spPr>
          <a:xfrm>
            <a:off x="6096000" y="825704"/>
            <a:ext cx="5669280" cy="3693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r>
              <a:rPr lang="nl-NL" sz="1800" kern="1400" dirty="0">
                <a:ln>
                  <a:noFill/>
                </a:ln>
                <a:solidFill>
                  <a:srgbClr val="000000"/>
                </a:solidFill>
                <a:effectLst/>
                <a:latin typeface="Aptos" panose="020B0004020202020204" pitchFamily="34" charset="0"/>
              </a:rPr>
              <a:t>18: </a:t>
            </a:r>
            <a:r>
              <a:rPr lang="af-ZA" sz="1800" dirty="0">
                <a:effectLst/>
                <a:latin typeface="Aptos" panose="020B0004020202020204" pitchFamily="34" charset="0"/>
                <a:ea typeface="Times New Roman" panose="02020603050405020304" pitchFamily="18" charset="0"/>
                <a:cs typeface="Times New Roman" panose="02020603050405020304" pitchFamily="18" charset="0"/>
              </a:rPr>
              <a:t>Waarom is Israel en Jerusalem belangrik?</a:t>
            </a:r>
          </a:p>
        </p:txBody>
      </p:sp>
      <p:sp>
        <p:nvSpPr>
          <p:cNvPr id="8" name="Rectangle 7">
            <a:extLst>
              <a:ext uri="{FF2B5EF4-FFF2-40B4-BE49-F238E27FC236}">
                <a16:creationId xmlns:a16="http://schemas.microsoft.com/office/drawing/2014/main" id="{28C6D614-ADAD-7DF1-F64F-C0F2C0502BF2}"/>
              </a:ext>
            </a:extLst>
          </p:cNvPr>
          <p:cNvSpPr/>
          <p:nvPr/>
        </p:nvSpPr>
        <p:spPr>
          <a:xfrm>
            <a:off x="6096000" y="1717930"/>
            <a:ext cx="5669280" cy="3785652"/>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Israel is en bly die verbondvolk. Jesus is gebore as ŉ nakomeling van Dawid. </a:t>
            </a:r>
          </a:p>
          <a:p>
            <a:pPr algn="just"/>
            <a:r>
              <a:rPr lang="af-ZA" sz="2000" dirty="0"/>
              <a:t>Ons moet egter onderskei tussen die staat van Israel en Israel as verbondsvolk = met ander woorde </a:t>
            </a:r>
            <a:r>
              <a:rPr lang="af-ZA" sz="2000" b="1" i="1" dirty="0"/>
              <a:t>kerk</a:t>
            </a:r>
            <a:r>
              <a:rPr lang="af-ZA" sz="2000" dirty="0"/>
              <a:t>.</a:t>
            </a:r>
          </a:p>
          <a:p>
            <a:pPr algn="just"/>
            <a:r>
              <a:rPr lang="af-ZA" sz="2000" dirty="0"/>
              <a:t>Die inhoud van die verbond word herhaal na die wederkoms "Ek sal vir jou ŉ God wees en jy sal vir my seun / dogter / volk wees."</a:t>
            </a:r>
          </a:p>
          <a:p>
            <a:pPr algn="just"/>
            <a:r>
              <a:rPr lang="af-ZA" sz="2000" dirty="0"/>
              <a:t>Openbaring 21 stel duidelik dat dit die nuwe Jerusalem sal wees.</a:t>
            </a:r>
          </a:p>
          <a:p>
            <a:pPr algn="just"/>
            <a:r>
              <a:rPr lang="af-ZA" sz="2000" dirty="0"/>
              <a:t>Israel, die kerk van die verbond, waarby die Christene ingeluit is, is die Godsvolk.</a:t>
            </a:r>
          </a:p>
          <a:p>
            <a:pPr algn="just"/>
            <a:r>
              <a:rPr lang="af-ZA" sz="2000" dirty="0"/>
              <a:t>Dink geestelik daaraan – nie fisies nie.</a:t>
            </a:r>
          </a:p>
        </p:txBody>
      </p:sp>
      <p:sp>
        <p:nvSpPr>
          <p:cNvPr id="11" name="Rectangle 10">
            <a:extLst>
              <a:ext uri="{FF2B5EF4-FFF2-40B4-BE49-F238E27FC236}">
                <a16:creationId xmlns:a16="http://schemas.microsoft.com/office/drawing/2014/main" id="{259DF8D3-E5BA-3B17-D4B2-9DD3734CC3DC}"/>
              </a:ext>
            </a:extLst>
          </p:cNvPr>
          <p:cNvSpPr/>
          <p:nvPr/>
        </p:nvSpPr>
        <p:spPr>
          <a:xfrm>
            <a:off x="126873" y="5064838"/>
            <a:ext cx="5669280"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Ons is nie konings nie, maar soldate</a:t>
            </a:r>
          </a:p>
        </p:txBody>
      </p:sp>
      <p:sp>
        <p:nvSpPr>
          <p:cNvPr id="12" name="Rectangle 11">
            <a:extLst>
              <a:ext uri="{FF2B5EF4-FFF2-40B4-BE49-F238E27FC236}">
                <a16:creationId xmlns:a16="http://schemas.microsoft.com/office/drawing/2014/main" id="{397EA664-3EC1-AB21-04B8-2C94F1105DAB}"/>
              </a:ext>
            </a:extLst>
          </p:cNvPr>
          <p:cNvSpPr/>
          <p:nvPr/>
        </p:nvSpPr>
        <p:spPr>
          <a:xfrm>
            <a:off x="126873" y="5903893"/>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Behaag God deur dinge te doen met ewigheidsware</a:t>
            </a:r>
          </a:p>
        </p:txBody>
      </p:sp>
    </p:spTree>
    <p:extLst>
      <p:ext uri="{BB962C8B-B14F-4D97-AF65-F5344CB8AC3E}">
        <p14:creationId xmlns:p14="http://schemas.microsoft.com/office/powerpoint/2010/main" val="185573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6266E-ED7D-A4B4-55A0-BB83DA992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C53CD6-15FB-5725-8EAF-0E42B4622144}"/>
              </a:ext>
            </a:extLst>
          </p:cNvPr>
          <p:cNvSpPr>
            <a:spLocks noGrp="1"/>
          </p:cNvSpPr>
          <p:nvPr>
            <p:ph type="ctrTitle"/>
          </p:nvPr>
        </p:nvSpPr>
        <p:spPr/>
        <p:txBody>
          <a:bodyPr>
            <a:normAutofit/>
          </a:bodyPr>
          <a:lstStyle/>
          <a:p>
            <a:r>
              <a:rPr lang="af-ZA" dirty="0"/>
              <a:t>Openbaring 20: Skrifgrond vir Die Millennium?</a:t>
            </a:r>
          </a:p>
        </p:txBody>
      </p:sp>
      <p:sp>
        <p:nvSpPr>
          <p:cNvPr id="3" name="Subtitle 2">
            <a:extLst>
              <a:ext uri="{FF2B5EF4-FFF2-40B4-BE49-F238E27FC236}">
                <a16:creationId xmlns:a16="http://schemas.microsoft.com/office/drawing/2014/main" id="{EFCFA394-BF8B-698C-A832-793A96BE9B98}"/>
              </a:ext>
            </a:extLst>
          </p:cNvPr>
          <p:cNvSpPr>
            <a:spLocks noGrp="1"/>
          </p:cNvSpPr>
          <p:nvPr>
            <p:ph type="subTitle" idx="1"/>
          </p:nvPr>
        </p:nvSpPr>
        <p:spPr/>
        <p:txBody>
          <a:bodyPr/>
          <a:lstStyle/>
          <a:p>
            <a:pPr marL="0" marR="0" indent="0" algn="l"/>
            <a:endParaRPr lang="af-ZA" sz="1800" kern="1400" dirty="0">
              <a:ln>
                <a:noFill/>
              </a:ln>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725218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2C6E3-C27D-377B-C76F-466FEB82663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E5B407F-97C8-1D14-FDE2-2879CE26622E}"/>
              </a:ext>
            </a:extLst>
          </p:cNvPr>
          <p:cNvSpPr txBox="1"/>
          <p:nvPr/>
        </p:nvSpPr>
        <p:spPr>
          <a:xfrm>
            <a:off x="92543" y="23283"/>
            <a:ext cx="3201902" cy="509627"/>
          </a:xfrm>
          <a:prstGeom prst="rect">
            <a:avLst/>
          </a:prstGeom>
          <a:solidFill>
            <a:schemeClr val="accent1">
              <a:lumMod val="40000"/>
              <a:lumOff val="60000"/>
            </a:schemeClr>
          </a:solidFill>
        </p:spPr>
        <p:txBody>
          <a:bodyPr wrap="none">
            <a:spAutoFit/>
          </a:bodyPr>
          <a:lstStyle/>
          <a:p>
            <a:pPr lvl="0" algn="just">
              <a:lnSpc>
                <a:spcPct val="150000"/>
              </a:lnSpc>
              <a:tabLst>
                <a:tab pos="4572635" algn="r"/>
              </a:tabLst>
            </a:pPr>
            <a:r>
              <a:rPr lang="af-ZA" sz="2000" dirty="0">
                <a:effectLst/>
                <a:latin typeface="Aptos" panose="020B0004020202020204" pitchFamily="34" charset="0"/>
                <a:ea typeface="Times New Roman" panose="02020603050405020304" pitchFamily="18" charset="0"/>
                <a:cs typeface="Times New Roman" panose="02020603050405020304" pitchFamily="18" charset="0"/>
              </a:rPr>
              <a:t>1: Waar speel vers 1—3 af? </a:t>
            </a:r>
          </a:p>
        </p:txBody>
      </p:sp>
      <p:sp>
        <p:nvSpPr>
          <p:cNvPr id="3" name="TextBox 2">
            <a:extLst>
              <a:ext uri="{FF2B5EF4-FFF2-40B4-BE49-F238E27FC236}">
                <a16:creationId xmlns:a16="http://schemas.microsoft.com/office/drawing/2014/main" id="{C8D556ED-0B35-83DE-6F84-609DBD747404}"/>
              </a:ext>
            </a:extLst>
          </p:cNvPr>
          <p:cNvSpPr txBox="1"/>
          <p:nvPr/>
        </p:nvSpPr>
        <p:spPr>
          <a:xfrm>
            <a:off x="3668235" y="40821"/>
            <a:ext cx="4100592" cy="509627"/>
          </a:xfrm>
          <a:prstGeom prst="rect">
            <a:avLst/>
          </a:prstGeom>
          <a:solidFill>
            <a:schemeClr val="accent1">
              <a:lumMod val="40000"/>
              <a:lumOff val="60000"/>
            </a:schemeClr>
          </a:solidFill>
        </p:spPr>
        <p:txBody>
          <a:bodyPr wrap="square">
            <a:spAutoFit/>
          </a:bodyPr>
          <a:lstStyle/>
          <a:p>
            <a:pPr lvl="0" algn="just">
              <a:lnSpc>
                <a:spcPct val="150000"/>
              </a:lnSpc>
              <a:tabLst>
                <a:tab pos="4572635" algn="r"/>
              </a:tabLst>
            </a:pPr>
            <a:r>
              <a:rPr lang="af-ZA" sz="2000" dirty="0">
                <a:effectLst/>
                <a:latin typeface="Aptos" panose="020B0004020202020204" pitchFamily="34" charset="0"/>
                <a:ea typeface="Times New Roman" panose="02020603050405020304" pitchFamily="18" charset="0"/>
                <a:cs typeface="Times New Roman" panose="02020603050405020304" pitchFamily="18" charset="0"/>
              </a:rPr>
              <a:t>2: Waar speel vers 4—7 af?</a:t>
            </a:r>
          </a:p>
        </p:txBody>
      </p:sp>
      <p:sp>
        <p:nvSpPr>
          <p:cNvPr id="4" name="TextBox 3">
            <a:extLst>
              <a:ext uri="{FF2B5EF4-FFF2-40B4-BE49-F238E27FC236}">
                <a16:creationId xmlns:a16="http://schemas.microsoft.com/office/drawing/2014/main" id="{6A0B86C3-8EC9-A1B0-1E7A-0E0215DDC334}"/>
              </a:ext>
            </a:extLst>
          </p:cNvPr>
          <p:cNvSpPr txBox="1"/>
          <p:nvPr/>
        </p:nvSpPr>
        <p:spPr>
          <a:xfrm>
            <a:off x="8527129" y="40821"/>
            <a:ext cx="3116879" cy="509627"/>
          </a:xfrm>
          <a:prstGeom prst="rect">
            <a:avLst/>
          </a:prstGeom>
          <a:solidFill>
            <a:schemeClr val="accent1">
              <a:lumMod val="40000"/>
              <a:lumOff val="60000"/>
            </a:schemeClr>
          </a:solidFill>
        </p:spPr>
        <p:txBody>
          <a:bodyPr wrap="none">
            <a:spAutoFit/>
          </a:bodyPr>
          <a:lstStyle/>
          <a:p>
            <a:pPr lvl="0" algn="just">
              <a:lnSpc>
                <a:spcPct val="150000"/>
              </a:lnSpc>
              <a:tabLst>
                <a:tab pos="4572635" algn="r"/>
              </a:tabLst>
            </a:pPr>
            <a:r>
              <a:rPr lang="af-ZA" sz="2000" dirty="0">
                <a:effectLst/>
                <a:latin typeface="Aptos" panose="020B0004020202020204" pitchFamily="34" charset="0"/>
                <a:ea typeface="Times New Roman" panose="02020603050405020304" pitchFamily="18" charset="0"/>
                <a:cs typeface="Times New Roman" panose="02020603050405020304" pitchFamily="18" charset="0"/>
              </a:rPr>
              <a:t>3: Waar speel vers 8-10 af?</a:t>
            </a:r>
          </a:p>
        </p:txBody>
      </p:sp>
      <p:sp>
        <p:nvSpPr>
          <p:cNvPr id="10" name="Title 9">
            <a:extLst>
              <a:ext uri="{FF2B5EF4-FFF2-40B4-BE49-F238E27FC236}">
                <a16:creationId xmlns:a16="http://schemas.microsoft.com/office/drawing/2014/main" id="{4DF0F17D-092F-2D52-DE4D-158DDE35FC2A}"/>
              </a:ext>
            </a:extLst>
          </p:cNvPr>
          <p:cNvSpPr>
            <a:spLocks noGrp="1"/>
          </p:cNvSpPr>
          <p:nvPr>
            <p:ph type="title"/>
          </p:nvPr>
        </p:nvSpPr>
        <p:spPr>
          <a:xfrm>
            <a:off x="1066800" y="-1620634"/>
            <a:ext cx="10058400" cy="1450757"/>
          </a:xfrm>
        </p:spPr>
        <p:txBody>
          <a:bodyPr/>
          <a:lstStyle/>
          <a:p>
            <a:endParaRPr lang="af-ZA"/>
          </a:p>
        </p:txBody>
      </p:sp>
      <p:sp>
        <p:nvSpPr>
          <p:cNvPr id="17" name="!!1-3">
            <a:extLst>
              <a:ext uri="{FF2B5EF4-FFF2-40B4-BE49-F238E27FC236}">
                <a16:creationId xmlns:a16="http://schemas.microsoft.com/office/drawing/2014/main" id="{E6D3D186-CF83-ED4C-FEB4-61D9B6B92FC4}"/>
              </a:ext>
            </a:extLst>
          </p:cNvPr>
          <p:cNvSpPr txBox="1"/>
          <p:nvPr/>
        </p:nvSpPr>
        <p:spPr>
          <a:xfrm>
            <a:off x="91494" y="726070"/>
            <a:ext cx="3204000" cy="4770537"/>
          </a:xfrm>
          <a:prstGeom prst="rect">
            <a:avLst/>
          </a:prstGeom>
          <a:noFill/>
          <a:ln>
            <a:solidFill>
              <a:schemeClr val="tx1">
                <a:lumMod val="65000"/>
                <a:lumOff val="35000"/>
              </a:schemeClr>
            </a:solidFill>
          </a:ln>
        </p:spPr>
        <p:txBody>
          <a:bodyPr wrap="square" rtlCol="0">
            <a:spAutoFit/>
          </a:bodyPr>
          <a:lstStyle/>
          <a:p>
            <a:pPr algn="just">
              <a:spcAft>
                <a:spcPts val="300"/>
              </a:spcAft>
            </a:pPr>
            <a:r>
              <a:rPr lang="af-ZA" sz="1900" b="0" dirty="0">
                <a:solidFill>
                  <a:schemeClr val="tx1"/>
                </a:solidFill>
                <a:effectLst/>
                <a:latin typeface="Aptos" panose="020B0004020202020204" pitchFamily="34" charset="0"/>
              </a:rPr>
              <a:t>En ek het ‘n engel uit die hemel sien neerdaal, met die sleutel van die afgrond en ‘n groot ketting in sy hand. En hy het die draak gegryp die ou slang wat die duiwel en die Satan is en hy het hom gebind duisend jaar lank, en hom in die afgrond gewerp en hom toegesluit en dit bo hom verseël, sodat hy die nasies nie meer sou verlei totdat die duisend jaar voleindig is nie. Daarna moet hy dan ‘n kort tydjie ontbind word.</a:t>
            </a:r>
          </a:p>
        </p:txBody>
      </p:sp>
      <p:sp>
        <p:nvSpPr>
          <p:cNvPr id="18" name="!!4-7">
            <a:extLst>
              <a:ext uri="{FF2B5EF4-FFF2-40B4-BE49-F238E27FC236}">
                <a16:creationId xmlns:a16="http://schemas.microsoft.com/office/drawing/2014/main" id="{EAF15AA7-6932-B2BD-13EE-BDB56F961E42}"/>
              </a:ext>
            </a:extLst>
          </p:cNvPr>
          <p:cNvSpPr txBox="1"/>
          <p:nvPr/>
        </p:nvSpPr>
        <p:spPr>
          <a:xfrm>
            <a:off x="3486531" y="726070"/>
            <a:ext cx="4464000" cy="5647700"/>
          </a:xfrm>
          <a:prstGeom prst="rect">
            <a:avLst/>
          </a:prstGeom>
          <a:noFill/>
          <a:ln>
            <a:solidFill>
              <a:schemeClr val="tx1">
                <a:lumMod val="65000"/>
                <a:lumOff val="35000"/>
              </a:schemeClr>
            </a:solidFill>
          </a:ln>
        </p:spPr>
        <p:txBody>
          <a:bodyPr wrap="square" rtlCol="0">
            <a:spAutoFit/>
          </a:bodyPr>
          <a:lstStyle/>
          <a:p>
            <a:pPr algn="just">
              <a:spcAft>
                <a:spcPts val="300"/>
              </a:spcAft>
            </a:pPr>
            <a:r>
              <a:rPr lang="af-ZA" sz="1900" b="0" dirty="0">
                <a:solidFill>
                  <a:schemeClr val="tx1"/>
                </a:solidFill>
                <a:effectLst/>
                <a:latin typeface="Aptos" panose="020B0004020202020204" pitchFamily="34" charset="0"/>
              </a:rPr>
              <a:t>4 En ek het trone gesien, en hulle het daarop gaan sit, en aan hulle is die oordeel gegee; en ek het die siele gesien van die wat onthoof is oor die getuienis van Jesus en oor die woord van God, en die wat die dier en sy beeld nie aanbid het nie, en die merk op hulle voorhoof en op hulle hand nie ontvang het nie; en hulle het geleef en as konings geregeer saam met Christus die duisend jaar lank. En die ander dode het nie herlewe totdat die duisend jaar voleindig was nie. Dit is die eerste opstanding. Salig en heilig is hy wat deel het aan die eerste opstanding; oor hulle het die tweede dood geen mag nie, maar hulle sal priesters van God en van Christus wees en sal saam met Hom as konings regeer duisend jaar lank.</a:t>
            </a:r>
            <a:endParaRPr lang="af-ZA" sz="1900" b="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9" name="!!8-10">
            <a:extLst>
              <a:ext uri="{FF2B5EF4-FFF2-40B4-BE49-F238E27FC236}">
                <a16:creationId xmlns:a16="http://schemas.microsoft.com/office/drawing/2014/main" id="{E4EF51A6-A252-90AB-C02A-246278FE112C}"/>
              </a:ext>
            </a:extLst>
          </p:cNvPr>
          <p:cNvSpPr txBox="1"/>
          <p:nvPr/>
        </p:nvSpPr>
        <p:spPr>
          <a:xfrm>
            <a:off x="8141568" y="726070"/>
            <a:ext cx="3888000" cy="5647700"/>
          </a:xfrm>
          <a:prstGeom prst="rect">
            <a:avLst/>
          </a:prstGeom>
          <a:noFill/>
          <a:ln>
            <a:solidFill>
              <a:schemeClr val="tx1">
                <a:lumMod val="65000"/>
                <a:lumOff val="35000"/>
              </a:schemeClr>
            </a:solidFill>
          </a:ln>
        </p:spPr>
        <p:txBody>
          <a:bodyPr wrap="square" rtlCol="0">
            <a:spAutoFit/>
          </a:bodyPr>
          <a:lstStyle/>
          <a:p>
            <a:pPr algn="just">
              <a:spcAft>
                <a:spcPts val="300"/>
              </a:spcAft>
            </a:pPr>
            <a:r>
              <a:rPr lang="af-ZA" sz="1900" b="0" dirty="0">
                <a:solidFill>
                  <a:schemeClr val="tx1"/>
                </a:solidFill>
                <a:effectLst/>
                <a:latin typeface="Aptos" panose="020B0004020202020204" pitchFamily="34" charset="0"/>
              </a:rPr>
              <a:t>7 En wanneer die duisend jaar voleindig is, sal die Satan uit sy gevangenis ontbind word; en hy sal uitgaan om die nasies te verlei wat in die vier hoeke van die aarde is, die Gog en die Magog, om hulle te versamel vir die oorlog; en hulle getal is soos die sand van die see. En hulle het opgekom oor die breedte van die aarde en die laer van die heiliges en die geliefde stad omsingel, en vuur het van God uit die hemel neergedaal en hulle verslind. En die duiwel wat hulle verlei het, is in die poel van vuur en swawel gewerp waar die dier en die valse profeet is; en hulle sal dag en nag gepynig word tot in alle ewigheid.</a:t>
            </a:r>
            <a:endParaRPr lang="af-ZA" sz="1900" b="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84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FE107-DD25-2D78-12B0-8AB1880740C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9B01834-9FDC-5922-AA4E-554EB1A03062}"/>
              </a:ext>
            </a:extLst>
          </p:cNvPr>
          <p:cNvSpPr txBox="1"/>
          <p:nvPr/>
        </p:nvSpPr>
        <p:spPr>
          <a:xfrm>
            <a:off x="92543" y="23283"/>
            <a:ext cx="3201902" cy="509627"/>
          </a:xfrm>
          <a:prstGeom prst="rect">
            <a:avLst/>
          </a:prstGeom>
          <a:solidFill>
            <a:schemeClr val="accent1">
              <a:lumMod val="40000"/>
              <a:lumOff val="60000"/>
            </a:schemeClr>
          </a:solidFill>
        </p:spPr>
        <p:txBody>
          <a:bodyPr wrap="none">
            <a:spAutoFit/>
          </a:bodyPr>
          <a:lstStyle/>
          <a:p>
            <a:pPr lvl="0" algn="just">
              <a:lnSpc>
                <a:spcPct val="150000"/>
              </a:lnSpc>
              <a:tabLst>
                <a:tab pos="4572635" algn="r"/>
              </a:tabLst>
            </a:pPr>
            <a:r>
              <a:rPr lang="af-ZA" sz="2000" dirty="0">
                <a:effectLst/>
                <a:latin typeface="Aptos" panose="020B0004020202020204" pitchFamily="34" charset="0"/>
                <a:ea typeface="Times New Roman" panose="02020603050405020304" pitchFamily="18" charset="0"/>
                <a:cs typeface="Times New Roman" panose="02020603050405020304" pitchFamily="18" charset="0"/>
              </a:rPr>
              <a:t>1: Waar speel vers 1—3 af? </a:t>
            </a:r>
          </a:p>
        </p:txBody>
      </p:sp>
      <p:sp>
        <p:nvSpPr>
          <p:cNvPr id="3" name="TextBox 2">
            <a:extLst>
              <a:ext uri="{FF2B5EF4-FFF2-40B4-BE49-F238E27FC236}">
                <a16:creationId xmlns:a16="http://schemas.microsoft.com/office/drawing/2014/main" id="{5A6450FA-F15F-47FE-EADC-88EDB1A61AA9}"/>
              </a:ext>
            </a:extLst>
          </p:cNvPr>
          <p:cNvSpPr txBox="1"/>
          <p:nvPr/>
        </p:nvSpPr>
        <p:spPr>
          <a:xfrm>
            <a:off x="3668235" y="40821"/>
            <a:ext cx="4100592" cy="509627"/>
          </a:xfrm>
          <a:prstGeom prst="rect">
            <a:avLst/>
          </a:prstGeom>
          <a:solidFill>
            <a:schemeClr val="accent1">
              <a:lumMod val="40000"/>
              <a:lumOff val="60000"/>
            </a:schemeClr>
          </a:solidFill>
        </p:spPr>
        <p:txBody>
          <a:bodyPr wrap="square">
            <a:spAutoFit/>
          </a:bodyPr>
          <a:lstStyle/>
          <a:p>
            <a:pPr lvl="0" algn="just">
              <a:lnSpc>
                <a:spcPct val="150000"/>
              </a:lnSpc>
              <a:tabLst>
                <a:tab pos="4572635" algn="r"/>
              </a:tabLst>
            </a:pPr>
            <a:r>
              <a:rPr lang="af-ZA" sz="2000" dirty="0">
                <a:effectLst/>
                <a:latin typeface="Aptos" panose="020B0004020202020204" pitchFamily="34" charset="0"/>
                <a:ea typeface="Times New Roman" panose="02020603050405020304" pitchFamily="18" charset="0"/>
                <a:cs typeface="Times New Roman" panose="02020603050405020304" pitchFamily="18" charset="0"/>
              </a:rPr>
              <a:t>2: Waar speel vers 4—7 af?</a:t>
            </a:r>
          </a:p>
        </p:txBody>
      </p:sp>
      <p:sp>
        <p:nvSpPr>
          <p:cNvPr id="4" name="TextBox 3">
            <a:extLst>
              <a:ext uri="{FF2B5EF4-FFF2-40B4-BE49-F238E27FC236}">
                <a16:creationId xmlns:a16="http://schemas.microsoft.com/office/drawing/2014/main" id="{521F6DCB-7457-8D03-EAFD-3D629A7096AB}"/>
              </a:ext>
            </a:extLst>
          </p:cNvPr>
          <p:cNvSpPr txBox="1"/>
          <p:nvPr/>
        </p:nvSpPr>
        <p:spPr>
          <a:xfrm>
            <a:off x="8527129" y="40821"/>
            <a:ext cx="3116879" cy="509627"/>
          </a:xfrm>
          <a:prstGeom prst="rect">
            <a:avLst/>
          </a:prstGeom>
          <a:solidFill>
            <a:schemeClr val="accent1">
              <a:lumMod val="40000"/>
              <a:lumOff val="60000"/>
            </a:schemeClr>
          </a:solidFill>
        </p:spPr>
        <p:txBody>
          <a:bodyPr wrap="none">
            <a:spAutoFit/>
          </a:bodyPr>
          <a:lstStyle/>
          <a:p>
            <a:pPr lvl="0" algn="just">
              <a:lnSpc>
                <a:spcPct val="150000"/>
              </a:lnSpc>
              <a:tabLst>
                <a:tab pos="4572635" algn="r"/>
              </a:tabLst>
            </a:pPr>
            <a:r>
              <a:rPr lang="af-ZA" sz="2000" dirty="0">
                <a:effectLst/>
                <a:latin typeface="Aptos" panose="020B0004020202020204" pitchFamily="34" charset="0"/>
                <a:ea typeface="Times New Roman" panose="02020603050405020304" pitchFamily="18" charset="0"/>
                <a:cs typeface="Times New Roman" panose="02020603050405020304" pitchFamily="18" charset="0"/>
              </a:rPr>
              <a:t>3: Waar speel vers 8-10 af?</a:t>
            </a:r>
          </a:p>
        </p:txBody>
      </p:sp>
      <p:sp>
        <p:nvSpPr>
          <p:cNvPr id="8" name="Teksblokkie 2">
            <a:extLst>
              <a:ext uri="{FF2B5EF4-FFF2-40B4-BE49-F238E27FC236}">
                <a16:creationId xmlns:a16="http://schemas.microsoft.com/office/drawing/2014/main" id="{039593EE-2581-94E8-DEFC-9EEDF0E8F795}"/>
              </a:ext>
            </a:extLst>
          </p:cNvPr>
          <p:cNvSpPr txBox="1"/>
          <p:nvPr/>
        </p:nvSpPr>
        <p:spPr>
          <a:xfrm>
            <a:off x="2201580" y="6447847"/>
            <a:ext cx="2779059" cy="369332"/>
          </a:xfrm>
          <a:prstGeom prst="rect">
            <a:avLst/>
          </a:prstGeom>
          <a:solidFill>
            <a:srgbClr val="00FF00"/>
          </a:solidFill>
        </p:spPr>
        <p:txBody>
          <a:bodyPr wrap="square" rtlCol="0">
            <a:spAutoFit/>
          </a:bodyPr>
          <a:lstStyle/>
          <a:p>
            <a:r>
              <a:rPr lang="af-ZA" dirty="0"/>
              <a:t>Aarde</a:t>
            </a:r>
          </a:p>
        </p:txBody>
      </p:sp>
      <p:sp>
        <p:nvSpPr>
          <p:cNvPr id="9" name="Teksblokkie 3">
            <a:extLst>
              <a:ext uri="{FF2B5EF4-FFF2-40B4-BE49-F238E27FC236}">
                <a16:creationId xmlns:a16="http://schemas.microsoft.com/office/drawing/2014/main" id="{68970ECC-BD6F-C797-3FFB-1723FB19C0BA}"/>
              </a:ext>
            </a:extLst>
          </p:cNvPr>
          <p:cNvSpPr txBox="1"/>
          <p:nvPr/>
        </p:nvSpPr>
        <p:spPr>
          <a:xfrm>
            <a:off x="5868144" y="6447847"/>
            <a:ext cx="2779059" cy="369332"/>
          </a:xfrm>
          <a:prstGeom prst="rect">
            <a:avLst/>
          </a:prstGeom>
          <a:solidFill>
            <a:srgbClr val="00FFFF"/>
          </a:solidFill>
        </p:spPr>
        <p:txBody>
          <a:bodyPr wrap="square" rtlCol="0">
            <a:spAutoFit/>
          </a:bodyPr>
          <a:lstStyle/>
          <a:p>
            <a:r>
              <a:rPr lang="af-ZA" dirty="0">
                <a:highlight>
                  <a:srgbClr val="00FFFF"/>
                </a:highlight>
              </a:rPr>
              <a:t>Hemel</a:t>
            </a:r>
          </a:p>
        </p:txBody>
      </p:sp>
      <p:sp>
        <p:nvSpPr>
          <p:cNvPr id="10" name="Title 9">
            <a:extLst>
              <a:ext uri="{FF2B5EF4-FFF2-40B4-BE49-F238E27FC236}">
                <a16:creationId xmlns:a16="http://schemas.microsoft.com/office/drawing/2014/main" id="{3917180A-2361-A70F-5B7C-D24A93EAC4DD}"/>
              </a:ext>
            </a:extLst>
          </p:cNvPr>
          <p:cNvSpPr>
            <a:spLocks noGrp="1"/>
          </p:cNvSpPr>
          <p:nvPr>
            <p:ph type="title"/>
          </p:nvPr>
        </p:nvSpPr>
        <p:spPr>
          <a:xfrm>
            <a:off x="1066800" y="-1585558"/>
            <a:ext cx="10058400" cy="1450757"/>
          </a:xfrm>
        </p:spPr>
        <p:txBody>
          <a:bodyPr/>
          <a:lstStyle/>
          <a:p>
            <a:endParaRPr lang="af-ZA"/>
          </a:p>
        </p:txBody>
      </p:sp>
      <p:sp>
        <p:nvSpPr>
          <p:cNvPr id="14" name="!!1-3">
            <a:extLst>
              <a:ext uri="{FF2B5EF4-FFF2-40B4-BE49-F238E27FC236}">
                <a16:creationId xmlns:a16="http://schemas.microsoft.com/office/drawing/2014/main" id="{B8434B84-F5B9-07C1-C6BA-8A572ECFE9EC}"/>
              </a:ext>
            </a:extLst>
          </p:cNvPr>
          <p:cNvSpPr txBox="1"/>
          <p:nvPr/>
        </p:nvSpPr>
        <p:spPr>
          <a:xfrm>
            <a:off x="91494" y="726070"/>
            <a:ext cx="3204000" cy="4770537"/>
          </a:xfrm>
          <a:prstGeom prst="rect">
            <a:avLst/>
          </a:prstGeom>
          <a:solidFill>
            <a:srgbClr val="00FF00"/>
          </a:solidFill>
          <a:ln>
            <a:solidFill>
              <a:schemeClr val="tx1">
                <a:lumMod val="65000"/>
                <a:lumOff val="35000"/>
              </a:schemeClr>
            </a:solidFill>
          </a:ln>
        </p:spPr>
        <p:txBody>
          <a:bodyPr wrap="square" rtlCol="0">
            <a:spAutoFit/>
          </a:bodyPr>
          <a:lstStyle/>
          <a:p>
            <a:pPr algn="just">
              <a:spcAft>
                <a:spcPts val="300"/>
              </a:spcAft>
            </a:pPr>
            <a:r>
              <a:rPr lang="af-ZA" sz="1900" b="0" dirty="0">
                <a:solidFill>
                  <a:schemeClr val="tx1"/>
                </a:solidFill>
                <a:effectLst/>
                <a:latin typeface="Aptos" panose="020B0004020202020204" pitchFamily="34" charset="0"/>
              </a:rPr>
              <a:t>En ek het ‘n engel uit die hemel sien neerdaal, met die sleutel van die afgrond en ‘n groot ketting in sy hand. En hy het die draak gegryp die ou slang wat die duiwel en die Satan is en hy het hom gebind duisend jaar lank, en hom in die afgrond gewerp en hom toegesluit en dit bo hom verseël, sodat hy die nasies nie meer sou verlei totdat die duisend jaar voleindig is nie. Daarna moet hy dan ‘n kort tydjie ontbind word.</a:t>
            </a:r>
          </a:p>
        </p:txBody>
      </p:sp>
      <p:sp>
        <p:nvSpPr>
          <p:cNvPr id="15" name="!!4-7">
            <a:extLst>
              <a:ext uri="{FF2B5EF4-FFF2-40B4-BE49-F238E27FC236}">
                <a16:creationId xmlns:a16="http://schemas.microsoft.com/office/drawing/2014/main" id="{90CB4810-F232-85BF-1965-0FA6CA8BBDC8}"/>
              </a:ext>
            </a:extLst>
          </p:cNvPr>
          <p:cNvSpPr txBox="1"/>
          <p:nvPr/>
        </p:nvSpPr>
        <p:spPr>
          <a:xfrm>
            <a:off x="3486531" y="726070"/>
            <a:ext cx="4464000" cy="5647700"/>
          </a:xfrm>
          <a:prstGeom prst="rect">
            <a:avLst/>
          </a:prstGeom>
          <a:solidFill>
            <a:srgbClr val="00FFFF"/>
          </a:solidFill>
          <a:ln>
            <a:solidFill>
              <a:schemeClr val="tx1">
                <a:lumMod val="65000"/>
                <a:lumOff val="35000"/>
              </a:schemeClr>
            </a:solidFill>
          </a:ln>
        </p:spPr>
        <p:txBody>
          <a:bodyPr wrap="square" rtlCol="0">
            <a:spAutoFit/>
          </a:bodyPr>
          <a:lstStyle/>
          <a:p>
            <a:pPr algn="just">
              <a:spcAft>
                <a:spcPts val="300"/>
              </a:spcAft>
            </a:pPr>
            <a:r>
              <a:rPr lang="af-ZA" sz="1900" b="0" dirty="0">
                <a:solidFill>
                  <a:schemeClr val="tx1"/>
                </a:solidFill>
                <a:effectLst/>
                <a:latin typeface="Aptos" panose="020B0004020202020204" pitchFamily="34" charset="0"/>
              </a:rPr>
              <a:t>4 En ek het trone gesien, en hulle het daarop gaan sit, en aan hulle is die oordeel gegee; en ek het die siele gesien van die wat onthoof is oor die getuienis van Jesus en oor die woord van God, en die wat die dier en sy beeld nie aanbid het nie, en die merk op hulle voorhoof en op hulle hand nie ontvang het nie; en hulle het geleef en as konings geregeer saam met Christus die duisend jaar lank. En die ander dode het nie herlewe totdat die duisend jaar voleindig was nie. Dit is die eerste opstanding. Salig en heilig is hy wat deel het aan die eerste opstanding; oor hulle het die tweede dood geen mag nie, maar hulle sal priesters van God en van Christus wees en sal saam met Hom as konings regeer duisend jaar lank.</a:t>
            </a:r>
            <a:endParaRPr lang="af-ZA" sz="1900" b="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6" name="!!8-10">
            <a:extLst>
              <a:ext uri="{FF2B5EF4-FFF2-40B4-BE49-F238E27FC236}">
                <a16:creationId xmlns:a16="http://schemas.microsoft.com/office/drawing/2014/main" id="{19B41DC3-7BA0-8976-5DA2-53F0390B8964}"/>
              </a:ext>
            </a:extLst>
          </p:cNvPr>
          <p:cNvSpPr txBox="1"/>
          <p:nvPr/>
        </p:nvSpPr>
        <p:spPr>
          <a:xfrm>
            <a:off x="8141568" y="726070"/>
            <a:ext cx="3888000" cy="5647700"/>
          </a:xfrm>
          <a:prstGeom prst="rect">
            <a:avLst/>
          </a:prstGeom>
          <a:solidFill>
            <a:srgbClr val="00FF00"/>
          </a:solidFill>
          <a:ln>
            <a:solidFill>
              <a:schemeClr val="tx1">
                <a:lumMod val="65000"/>
                <a:lumOff val="35000"/>
              </a:schemeClr>
            </a:solidFill>
          </a:ln>
        </p:spPr>
        <p:txBody>
          <a:bodyPr wrap="square" rtlCol="0">
            <a:spAutoFit/>
          </a:bodyPr>
          <a:lstStyle/>
          <a:p>
            <a:pPr algn="just">
              <a:spcAft>
                <a:spcPts val="300"/>
              </a:spcAft>
            </a:pPr>
            <a:r>
              <a:rPr lang="af-ZA" sz="1900" b="0" dirty="0">
                <a:solidFill>
                  <a:schemeClr val="tx1"/>
                </a:solidFill>
                <a:effectLst/>
                <a:latin typeface="Aptos" panose="020B0004020202020204" pitchFamily="34" charset="0"/>
              </a:rPr>
              <a:t>7 En wanneer die duisend jaar voleindig is, sal die Satan uit sy gevangenis ontbind word; en hy sal uitgaan om die nasies te verlei wat in die vier hoeke van die aarde is, die Gog en die Magog, om hulle te versamel vir die oorlog; en hulle getal is soos die sand van die see. En hulle het opgekom oor die breedte van die aarde en die laer van die heiliges en die geliefde stad omsingel, en vuur het van God uit die hemel neergedaal en hulle verslind. En die duiwel wat hulle verlei het, is in die poel van vuur en swawel gewerp waar die dier en die valse profeet is; en hulle sal dag en nag gepynig word tot in alle ewigheid.</a:t>
            </a:r>
            <a:endParaRPr lang="af-ZA" sz="1900" b="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283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E4482-38B3-3938-C31F-C219D5FAA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3FB99-190F-C153-5182-12CAA9B90733}"/>
              </a:ext>
            </a:extLst>
          </p:cNvPr>
          <p:cNvSpPr>
            <a:spLocks noGrp="1"/>
          </p:cNvSpPr>
          <p:nvPr>
            <p:ph type="ctrTitle"/>
          </p:nvPr>
        </p:nvSpPr>
        <p:spPr/>
        <p:txBody>
          <a:bodyPr/>
          <a:lstStyle/>
          <a:p>
            <a:r>
              <a:rPr lang="af-ZA" dirty="0"/>
              <a:t>Agrumente vir Die Millennium</a:t>
            </a:r>
          </a:p>
        </p:txBody>
      </p:sp>
      <p:sp>
        <p:nvSpPr>
          <p:cNvPr id="3" name="Subtitle 2">
            <a:extLst>
              <a:ext uri="{FF2B5EF4-FFF2-40B4-BE49-F238E27FC236}">
                <a16:creationId xmlns:a16="http://schemas.microsoft.com/office/drawing/2014/main" id="{94FA78AF-5303-AB15-7E95-9E966FB1DE31}"/>
              </a:ext>
            </a:extLst>
          </p:cNvPr>
          <p:cNvSpPr>
            <a:spLocks noGrp="1"/>
          </p:cNvSpPr>
          <p:nvPr>
            <p:ph type="subTitle" idx="1"/>
          </p:nvPr>
        </p:nvSpPr>
        <p:spPr/>
        <p:txBody>
          <a:bodyPr/>
          <a:lstStyle/>
          <a:p>
            <a:pPr marL="0" marR="0" indent="0" algn="l"/>
            <a:r>
              <a:rPr lang="af-ZA" sz="1800" kern="1400" dirty="0">
                <a:ln>
                  <a:noFill/>
                </a:ln>
                <a:solidFill>
                  <a:srgbClr val="000000"/>
                </a:solidFill>
                <a:effectLst/>
                <a:latin typeface="Times New Roman" panose="02020603050405020304" pitchFamily="18" charset="0"/>
              </a:rPr>
              <a:t>(http://www.bibleguidance.co.za/AfrStudy/Bybelstudie%20Lesson%2021.htm)</a:t>
            </a:r>
          </a:p>
        </p:txBody>
      </p:sp>
    </p:spTree>
    <p:extLst>
      <p:ext uri="{BB962C8B-B14F-4D97-AF65-F5344CB8AC3E}">
        <p14:creationId xmlns:p14="http://schemas.microsoft.com/office/powerpoint/2010/main" val="397470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ghoek: Geronde hoeke 29">
            <a:extLst>
              <a:ext uri="{FF2B5EF4-FFF2-40B4-BE49-F238E27FC236}">
                <a16:creationId xmlns:a16="http://schemas.microsoft.com/office/drawing/2014/main" id="{20F6B543-1175-72C5-D9E2-8BA595A97C0D}"/>
              </a:ext>
            </a:extLst>
          </p:cNvPr>
          <p:cNvSpPr/>
          <p:nvPr/>
        </p:nvSpPr>
        <p:spPr>
          <a:xfrm>
            <a:off x="824459" y="1779937"/>
            <a:ext cx="2428407" cy="252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26" name="Reghoek: Geronde hoeke 25">
            <a:extLst>
              <a:ext uri="{FF2B5EF4-FFF2-40B4-BE49-F238E27FC236}">
                <a16:creationId xmlns:a16="http://schemas.microsoft.com/office/drawing/2014/main" id="{C8E83D4B-491F-3054-3AB1-A5358B8BA6CC}"/>
              </a:ext>
            </a:extLst>
          </p:cNvPr>
          <p:cNvSpPr/>
          <p:nvPr/>
        </p:nvSpPr>
        <p:spPr>
          <a:xfrm>
            <a:off x="1214203" y="2326428"/>
            <a:ext cx="1683129"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31" name="Reghoek: Geronde hoeke 30">
            <a:extLst>
              <a:ext uri="{FF2B5EF4-FFF2-40B4-BE49-F238E27FC236}">
                <a16:creationId xmlns:a16="http://schemas.microsoft.com/office/drawing/2014/main" id="{C9889410-1882-F982-B437-D2197395716F}"/>
              </a:ext>
            </a:extLst>
          </p:cNvPr>
          <p:cNvSpPr/>
          <p:nvPr/>
        </p:nvSpPr>
        <p:spPr>
          <a:xfrm>
            <a:off x="0" y="2029589"/>
            <a:ext cx="2263515" cy="252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32" name="Reghoek: Geronde hoeke 31">
            <a:extLst>
              <a:ext uri="{FF2B5EF4-FFF2-40B4-BE49-F238E27FC236}">
                <a16:creationId xmlns:a16="http://schemas.microsoft.com/office/drawing/2014/main" id="{C8EDC4AE-2705-8BFC-B677-34393C75E692}"/>
              </a:ext>
            </a:extLst>
          </p:cNvPr>
          <p:cNvSpPr/>
          <p:nvPr/>
        </p:nvSpPr>
        <p:spPr>
          <a:xfrm>
            <a:off x="8244590" y="966212"/>
            <a:ext cx="824460" cy="252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34" name="Reghoek: Geronde hoeke 33">
            <a:extLst>
              <a:ext uri="{FF2B5EF4-FFF2-40B4-BE49-F238E27FC236}">
                <a16:creationId xmlns:a16="http://schemas.microsoft.com/office/drawing/2014/main" id="{C6D5681F-BC64-054C-B65D-F939EEAF03CF}"/>
              </a:ext>
            </a:extLst>
          </p:cNvPr>
          <p:cNvSpPr/>
          <p:nvPr/>
        </p:nvSpPr>
        <p:spPr>
          <a:xfrm>
            <a:off x="4045994" y="1211043"/>
            <a:ext cx="3824606" cy="25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35" name="Reghoek: Geronde hoeke 34">
            <a:extLst>
              <a:ext uri="{FF2B5EF4-FFF2-40B4-BE49-F238E27FC236}">
                <a16:creationId xmlns:a16="http://schemas.microsoft.com/office/drawing/2014/main" id="{BC9E36A6-B706-605A-714D-33843175665F}"/>
              </a:ext>
            </a:extLst>
          </p:cNvPr>
          <p:cNvSpPr/>
          <p:nvPr/>
        </p:nvSpPr>
        <p:spPr>
          <a:xfrm>
            <a:off x="3748305" y="1504075"/>
            <a:ext cx="2319248" cy="252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7" name="TextBox 16">
            <a:extLst>
              <a:ext uri="{FF2B5EF4-FFF2-40B4-BE49-F238E27FC236}">
                <a16:creationId xmlns:a16="http://schemas.microsoft.com/office/drawing/2014/main" id="{0EB76C30-D0FC-C7AE-07BD-1FC73E0302F9}"/>
              </a:ext>
            </a:extLst>
          </p:cNvPr>
          <p:cNvSpPr txBox="1"/>
          <p:nvPr/>
        </p:nvSpPr>
        <p:spPr>
          <a:xfrm>
            <a:off x="0" y="0"/>
            <a:ext cx="12192000" cy="658835"/>
          </a:xfrm>
          <a:prstGeom prst="rect">
            <a:avLst/>
          </a:prstGeom>
          <a:solidFill>
            <a:schemeClr val="accent1">
              <a:lumMod val="40000"/>
              <a:lumOff val="60000"/>
            </a:schemeClr>
          </a:solidFill>
        </p:spPr>
        <p:txBody>
          <a:bodyPr wrap="square">
            <a:spAutoFit/>
          </a:bodyPr>
          <a:lstStyle/>
          <a:p>
            <a:pPr lvl="0" algn="just" rtl="0" hangingPunct="0">
              <a:lnSpc>
                <a:spcPct val="150000"/>
              </a:lnSpc>
              <a:spcAft>
                <a:spcPts val="300"/>
              </a:spcAft>
              <a:tabLst>
                <a:tab pos="4500880" algn="r"/>
              </a:tabLst>
            </a:pPr>
            <a:r>
              <a:rPr lang="af-ZA" sz="2800" dirty="0">
                <a:latin typeface="Arial" panose="020B0604020202020204" pitchFamily="34" charset="0"/>
                <a:ea typeface="Times New Roman" panose="02020603050405020304" pitchFamily="18" charset="0"/>
                <a:cs typeface="Arial" panose="020B0604020202020204" pitchFamily="34" charset="0"/>
              </a:rPr>
              <a:t>4</a:t>
            </a:r>
            <a:r>
              <a:rPr lang="af-ZA" sz="2800" dirty="0">
                <a:effectLst/>
                <a:latin typeface="Arial" panose="020B0604020202020204" pitchFamily="34" charset="0"/>
                <a:ea typeface="Times New Roman" panose="02020603050405020304" pitchFamily="18" charset="0"/>
                <a:cs typeface="Arial" panose="020B0604020202020204" pitchFamily="34" charset="0"/>
              </a:rPr>
              <a:t>: Toon die opeenvolging van gebeure aan in Openbaring 20.</a:t>
            </a:r>
          </a:p>
        </p:txBody>
      </p:sp>
      <p:sp>
        <p:nvSpPr>
          <p:cNvPr id="25" name="Teksblokkie 24">
            <a:extLst>
              <a:ext uri="{FF2B5EF4-FFF2-40B4-BE49-F238E27FC236}">
                <a16:creationId xmlns:a16="http://schemas.microsoft.com/office/drawing/2014/main" id="{E152A753-BE50-1E1C-0C86-17764B26F7F2}"/>
              </a:ext>
            </a:extLst>
          </p:cNvPr>
          <p:cNvSpPr txBox="1"/>
          <p:nvPr/>
        </p:nvSpPr>
        <p:spPr>
          <a:xfrm>
            <a:off x="20370" y="5071817"/>
            <a:ext cx="2897332" cy="369332"/>
          </a:xfrm>
          <a:prstGeom prst="rect">
            <a:avLst/>
          </a:prstGeom>
          <a:solidFill>
            <a:schemeClr val="accent5">
              <a:lumMod val="40000"/>
              <a:lumOff val="60000"/>
            </a:schemeClr>
          </a:solidFill>
        </p:spPr>
        <p:txBody>
          <a:bodyPr wrap="none" rtlCol="0">
            <a:spAutoFit/>
          </a:bodyPr>
          <a:lstStyle/>
          <a:p>
            <a:r>
              <a:rPr lang="af-ZA" dirty="0"/>
              <a:t>Watter tydperk is ter sprake?</a:t>
            </a:r>
          </a:p>
        </p:txBody>
      </p:sp>
      <p:sp>
        <p:nvSpPr>
          <p:cNvPr id="27" name="Reghoek: Geronde hoeke 26">
            <a:extLst>
              <a:ext uri="{FF2B5EF4-FFF2-40B4-BE49-F238E27FC236}">
                <a16:creationId xmlns:a16="http://schemas.microsoft.com/office/drawing/2014/main" id="{FBD114AC-B444-F574-0871-C92A987CE4DB}"/>
              </a:ext>
            </a:extLst>
          </p:cNvPr>
          <p:cNvSpPr/>
          <p:nvPr/>
        </p:nvSpPr>
        <p:spPr>
          <a:xfrm>
            <a:off x="4661941" y="2853395"/>
            <a:ext cx="1683129"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28" name="Reghoek: Geronde hoeke 27">
            <a:extLst>
              <a:ext uri="{FF2B5EF4-FFF2-40B4-BE49-F238E27FC236}">
                <a16:creationId xmlns:a16="http://schemas.microsoft.com/office/drawing/2014/main" id="{97238748-0D96-F9DD-5020-AD86BA7AA6B2}"/>
              </a:ext>
            </a:extLst>
          </p:cNvPr>
          <p:cNvSpPr/>
          <p:nvPr/>
        </p:nvSpPr>
        <p:spPr>
          <a:xfrm>
            <a:off x="9278911" y="658835"/>
            <a:ext cx="1683129"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29" name="Teksblokkie 28">
            <a:extLst>
              <a:ext uri="{FF2B5EF4-FFF2-40B4-BE49-F238E27FC236}">
                <a16:creationId xmlns:a16="http://schemas.microsoft.com/office/drawing/2014/main" id="{AA455BEA-D49A-D6D3-3411-447A03FC038E}"/>
              </a:ext>
            </a:extLst>
          </p:cNvPr>
          <p:cNvSpPr txBox="1"/>
          <p:nvPr/>
        </p:nvSpPr>
        <p:spPr>
          <a:xfrm>
            <a:off x="20370" y="5454448"/>
            <a:ext cx="2608290" cy="369332"/>
          </a:xfrm>
          <a:prstGeom prst="rect">
            <a:avLst/>
          </a:prstGeom>
          <a:solidFill>
            <a:schemeClr val="accent2">
              <a:lumMod val="40000"/>
              <a:lumOff val="60000"/>
            </a:schemeClr>
          </a:solidFill>
        </p:spPr>
        <p:txBody>
          <a:bodyPr wrap="square" rtlCol="0">
            <a:spAutoFit/>
          </a:bodyPr>
          <a:lstStyle/>
          <a:p>
            <a:r>
              <a:rPr lang="af-ZA" dirty="0"/>
              <a:t>Wie beleef die 1000 jaar?</a:t>
            </a:r>
          </a:p>
        </p:txBody>
      </p:sp>
      <p:sp>
        <p:nvSpPr>
          <p:cNvPr id="33" name="Teksblokkie 32">
            <a:extLst>
              <a:ext uri="{FF2B5EF4-FFF2-40B4-BE49-F238E27FC236}">
                <a16:creationId xmlns:a16="http://schemas.microsoft.com/office/drawing/2014/main" id="{F2678ACA-0CD7-884E-BE85-D9C6BD4A1683}"/>
              </a:ext>
            </a:extLst>
          </p:cNvPr>
          <p:cNvSpPr txBox="1"/>
          <p:nvPr/>
        </p:nvSpPr>
        <p:spPr>
          <a:xfrm>
            <a:off x="3325701" y="5448876"/>
            <a:ext cx="2272541" cy="369332"/>
          </a:xfrm>
          <a:prstGeom prst="rect">
            <a:avLst/>
          </a:prstGeom>
          <a:solidFill>
            <a:schemeClr val="accent2">
              <a:lumMod val="40000"/>
              <a:lumOff val="60000"/>
            </a:schemeClr>
          </a:solidFill>
        </p:spPr>
        <p:txBody>
          <a:bodyPr wrap="square" rtlCol="0">
            <a:spAutoFit/>
          </a:bodyPr>
          <a:lstStyle/>
          <a:p>
            <a:r>
              <a:rPr lang="af-ZA" dirty="0"/>
              <a:t>Duiwel / satan / slang</a:t>
            </a:r>
          </a:p>
        </p:txBody>
      </p:sp>
      <p:sp>
        <p:nvSpPr>
          <p:cNvPr id="37" name="Teksblokkie 36">
            <a:extLst>
              <a:ext uri="{FF2B5EF4-FFF2-40B4-BE49-F238E27FC236}">
                <a16:creationId xmlns:a16="http://schemas.microsoft.com/office/drawing/2014/main" id="{7A199778-8F78-F5A6-6AA6-2149C2ECA023}"/>
              </a:ext>
            </a:extLst>
          </p:cNvPr>
          <p:cNvSpPr txBox="1"/>
          <p:nvPr/>
        </p:nvSpPr>
        <p:spPr>
          <a:xfrm>
            <a:off x="8357546" y="5422334"/>
            <a:ext cx="3421988" cy="369332"/>
          </a:xfrm>
          <a:prstGeom prst="rect">
            <a:avLst/>
          </a:prstGeom>
          <a:solidFill>
            <a:srgbClr val="FFFF00"/>
          </a:solidFill>
        </p:spPr>
        <p:txBody>
          <a:bodyPr wrap="square" rtlCol="0">
            <a:spAutoFit/>
          </a:bodyPr>
          <a:lstStyle/>
          <a:p>
            <a:r>
              <a:rPr lang="af-ZA" dirty="0">
                <a:solidFill>
                  <a:schemeClr val="tx1"/>
                </a:solidFill>
              </a:rPr>
              <a:t>Martelare</a:t>
            </a:r>
            <a:endParaRPr lang="af-ZA" dirty="0"/>
          </a:p>
        </p:txBody>
      </p:sp>
      <p:sp>
        <p:nvSpPr>
          <p:cNvPr id="38" name="Teksblokkie 37">
            <a:extLst>
              <a:ext uri="{FF2B5EF4-FFF2-40B4-BE49-F238E27FC236}">
                <a16:creationId xmlns:a16="http://schemas.microsoft.com/office/drawing/2014/main" id="{5D644155-4E3B-2110-29FF-9B24079BB7CC}"/>
              </a:ext>
            </a:extLst>
          </p:cNvPr>
          <p:cNvSpPr txBox="1"/>
          <p:nvPr/>
        </p:nvSpPr>
        <p:spPr>
          <a:xfrm>
            <a:off x="20368" y="5837079"/>
            <a:ext cx="1469038" cy="369332"/>
          </a:xfrm>
          <a:prstGeom prst="rect">
            <a:avLst/>
          </a:prstGeom>
          <a:solidFill>
            <a:schemeClr val="accent3">
              <a:lumMod val="40000"/>
              <a:lumOff val="60000"/>
            </a:schemeClr>
          </a:solidFill>
        </p:spPr>
        <p:txBody>
          <a:bodyPr wrap="square" rtlCol="0">
            <a:spAutoFit/>
          </a:bodyPr>
          <a:lstStyle/>
          <a:p>
            <a:r>
              <a:rPr lang="af-ZA" dirty="0"/>
              <a:t>Wat gebeur?</a:t>
            </a:r>
          </a:p>
        </p:txBody>
      </p:sp>
      <p:sp>
        <p:nvSpPr>
          <p:cNvPr id="41" name="Reghoek: Geronde hoeke 40">
            <a:extLst>
              <a:ext uri="{FF2B5EF4-FFF2-40B4-BE49-F238E27FC236}">
                <a16:creationId xmlns:a16="http://schemas.microsoft.com/office/drawing/2014/main" id="{C5867080-6D86-B3FC-C843-88B4C003F4C2}"/>
              </a:ext>
            </a:extLst>
          </p:cNvPr>
          <p:cNvSpPr/>
          <p:nvPr/>
        </p:nvSpPr>
        <p:spPr>
          <a:xfrm>
            <a:off x="627471" y="2633074"/>
            <a:ext cx="2263515"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39" name="Reghoek: Geronde hoeke 38">
            <a:extLst>
              <a:ext uri="{FF2B5EF4-FFF2-40B4-BE49-F238E27FC236}">
                <a16:creationId xmlns:a16="http://schemas.microsoft.com/office/drawing/2014/main" id="{868AA44D-0686-3F4B-B4C8-126116D0F0ED}"/>
              </a:ext>
            </a:extLst>
          </p:cNvPr>
          <p:cNvSpPr/>
          <p:nvPr/>
        </p:nvSpPr>
        <p:spPr>
          <a:xfrm>
            <a:off x="6610663" y="3089546"/>
            <a:ext cx="1246298"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40" name="Teksblokkie 39">
            <a:extLst>
              <a:ext uri="{FF2B5EF4-FFF2-40B4-BE49-F238E27FC236}">
                <a16:creationId xmlns:a16="http://schemas.microsoft.com/office/drawing/2014/main" id="{191D4809-F08E-E1AB-9617-EE61C11F1BFB}"/>
              </a:ext>
            </a:extLst>
          </p:cNvPr>
          <p:cNvSpPr txBox="1"/>
          <p:nvPr/>
        </p:nvSpPr>
        <p:spPr>
          <a:xfrm>
            <a:off x="20368" y="6198371"/>
            <a:ext cx="1214205" cy="369332"/>
          </a:xfrm>
          <a:prstGeom prst="rect">
            <a:avLst/>
          </a:prstGeom>
          <a:solidFill>
            <a:schemeClr val="accent6">
              <a:lumMod val="60000"/>
              <a:lumOff val="40000"/>
            </a:schemeClr>
          </a:solidFill>
        </p:spPr>
        <p:txBody>
          <a:bodyPr wrap="square" rtlCol="0">
            <a:spAutoFit/>
          </a:bodyPr>
          <a:lstStyle/>
          <a:p>
            <a:r>
              <a:rPr lang="af-ZA" dirty="0"/>
              <a:t>Waarom?</a:t>
            </a:r>
          </a:p>
        </p:txBody>
      </p:sp>
      <p:sp>
        <p:nvSpPr>
          <p:cNvPr id="42" name="Reghoek: Geronde hoeke 41">
            <a:extLst>
              <a:ext uri="{FF2B5EF4-FFF2-40B4-BE49-F238E27FC236}">
                <a16:creationId xmlns:a16="http://schemas.microsoft.com/office/drawing/2014/main" id="{0CABEFB2-A4DB-348A-E508-879AA0449CEA}"/>
              </a:ext>
            </a:extLst>
          </p:cNvPr>
          <p:cNvSpPr/>
          <p:nvPr/>
        </p:nvSpPr>
        <p:spPr>
          <a:xfrm>
            <a:off x="36035" y="2885074"/>
            <a:ext cx="1576848"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43" name="Reghoek: Geronde hoeke 42">
            <a:extLst>
              <a:ext uri="{FF2B5EF4-FFF2-40B4-BE49-F238E27FC236}">
                <a16:creationId xmlns:a16="http://schemas.microsoft.com/office/drawing/2014/main" id="{4C0ADF4C-3464-9F4A-9B08-EF56004255CF}"/>
              </a:ext>
            </a:extLst>
          </p:cNvPr>
          <p:cNvSpPr/>
          <p:nvPr/>
        </p:nvSpPr>
        <p:spPr>
          <a:xfrm>
            <a:off x="2443396" y="2878176"/>
            <a:ext cx="892679"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44" name="Reghoek: Geronde hoeke 43">
            <a:extLst>
              <a:ext uri="{FF2B5EF4-FFF2-40B4-BE49-F238E27FC236}">
                <a16:creationId xmlns:a16="http://schemas.microsoft.com/office/drawing/2014/main" id="{D5EAF70B-2DCC-0D3A-BF64-2243A922B1E7}"/>
              </a:ext>
            </a:extLst>
          </p:cNvPr>
          <p:cNvSpPr/>
          <p:nvPr/>
        </p:nvSpPr>
        <p:spPr>
          <a:xfrm>
            <a:off x="36036" y="3130177"/>
            <a:ext cx="788424"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45" name="Reghoek: Geronde hoeke 44">
            <a:extLst>
              <a:ext uri="{FF2B5EF4-FFF2-40B4-BE49-F238E27FC236}">
                <a16:creationId xmlns:a16="http://schemas.microsoft.com/office/drawing/2014/main" id="{89F975ED-D909-DDD5-9AFA-D3B5BF30E819}"/>
              </a:ext>
            </a:extLst>
          </p:cNvPr>
          <p:cNvSpPr/>
          <p:nvPr/>
        </p:nvSpPr>
        <p:spPr>
          <a:xfrm>
            <a:off x="4542164" y="642584"/>
            <a:ext cx="3314796" cy="25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46" name="Reghoek: Geronde hoeke 45">
            <a:extLst>
              <a:ext uri="{FF2B5EF4-FFF2-40B4-BE49-F238E27FC236}">
                <a16:creationId xmlns:a16="http://schemas.microsoft.com/office/drawing/2014/main" id="{ABB1B8C9-DB4B-AE92-32B0-F75417F2110C}"/>
              </a:ext>
            </a:extLst>
          </p:cNvPr>
          <p:cNvSpPr/>
          <p:nvPr/>
        </p:nvSpPr>
        <p:spPr>
          <a:xfrm>
            <a:off x="3336075" y="975294"/>
            <a:ext cx="824460" cy="25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47" name="Reghoek: Geronde hoeke 46">
            <a:extLst>
              <a:ext uri="{FF2B5EF4-FFF2-40B4-BE49-F238E27FC236}">
                <a16:creationId xmlns:a16="http://schemas.microsoft.com/office/drawing/2014/main" id="{D6F8BF25-1718-45BA-B899-D1505809863F}"/>
              </a:ext>
            </a:extLst>
          </p:cNvPr>
          <p:cNvSpPr/>
          <p:nvPr/>
        </p:nvSpPr>
        <p:spPr>
          <a:xfrm>
            <a:off x="4562152" y="957351"/>
            <a:ext cx="2934458" cy="25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48" name="Reghoek: Geronde hoeke 47">
            <a:extLst>
              <a:ext uri="{FF2B5EF4-FFF2-40B4-BE49-F238E27FC236}">
                <a16:creationId xmlns:a16="http://schemas.microsoft.com/office/drawing/2014/main" id="{05BFD7EB-486E-CF16-ED64-6BA85212E1AB}"/>
              </a:ext>
            </a:extLst>
          </p:cNvPr>
          <p:cNvSpPr/>
          <p:nvPr/>
        </p:nvSpPr>
        <p:spPr>
          <a:xfrm>
            <a:off x="8157291" y="1214522"/>
            <a:ext cx="3594998" cy="252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49" name="Teksblokkie 48">
            <a:extLst>
              <a:ext uri="{FF2B5EF4-FFF2-40B4-BE49-F238E27FC236}">
                <a16:creationId xmlns:a16="http://schemas.microsoft.com/office/drawing/2014/main" id="{6D1526F4-0368-8DAB-19A7-5597029C2E68}"/>
              </a:ext>
            </a:extLst>
          </p:cNvPr>
          <p:cNvSpPr txBox="1"/>
          <p:nvPr/>
        </p:nvSpPr>
        <p:spPr>
          <a:xfrm>
            <a:off x="3273236" y="5837079"/>
            <a:ext cx="4904425" cy="369332"/>
          </a:xfrm>
          <a:prstGeom prst="rect">
            <a:avLst/>
          </a:prstGeom>
          <a:solidFill>
            <a:schemeClr val="accent3">
              <a:lumMod val="40000"/>
              <a:lumOff val="60000"/>
            </a:schemeClr>
          </a:solidFill>
        </p:spPr>
        <p:txBody>
          <a:bodyPr wrap="square" rtlCol="0">
            <a:spAutoFit/>
          </a:bodyPr>
          <a:lstStyle/>
          <a:p>
            <a:r>
              <a:rPr lang="af-ZA" dirty="0"/>
              <a:t>Gebind + in afgrond gewerp, toegesluit &amp; verseël</a:t>
            </a:r>
          </a:p>
        </p:txBody>
      </p:sp>
      <p:sp>
        <p:nvSpPr>
          <p:cNvPr id="3" name="Teksblokkie 2">
            <a:extLst>
              <a:ext uri="{FF2B5EF4-FFF2-40B4-BE49-F238E27FC236}">
                <a16:creationId xmlns:a16="http://schemas.microsoft.com/office/drawing/2014/main" id="{F7532852-F49B-51A2-04B3-1BC1F7AC2428}"/>
              </a:ext>
            </a:extLst>
          </p:cNvPr>
          <p:cNvSpPr txBox="1"/>
          <p:nvPr/>
        </p:nvSpPr>
        <p:spPr>
          <a:xfrm>
            <a:off x="8357546" y="5883245"/>
            <a:ext cx="3421988" cy="369332"/>
          </a:xfrm>
          <a:prstGeom prst="rect">
            <a:avLst/>
          </a:prstGeom>
          <a:solidFill>
            <a:schemeClr val="accent4">
              <a:lumMod val="40000"/>
              <a:lumOff val="60000"/>
            </a:schemeClr>
          </a:solidFill>
        </p:spPr>
        <p:txBody>
          <a:bodyPr wrap="square" rtlCol="0">
            <a:spAutoFit/>
          </a:bodyPr>
          <a:lstStyle/>
          <a:p>
            <a:r>
              <a:rPr lang="af-ZA" dirty="0"/>
              <a:t>Sit op die trone en oordeel </a:t>
            </a:r>
          </a:p>
        </p:txBody>
      </p:sp>
      <p:sp>
        <p:nvSpPr>
          <p:cNvPr id="6" name="Reghoek: Geronde hoeke 5">
            <a:extLst>
              <a:ext uri="{FF2B5EF4-FFF2-40B4-BE49-F238E27FC236}">
                <a16:creationId xmlns:a16="http://schemas.microsoft.com/office/drawing/2014/main" id="{8678B130-62B3-D99A-2E8E-FDC40CB98511}"/>
              </a:ext>
            </a:extLst>
          </p:cNvPr>
          <p:cNvSpPr/>
          <p:nvPr/>
        </p:nvSpPr>
        <p:spPr>
          <a:xfrm>
            <a:off x="4778482" y="4797450"/>
            <a:ext cx="1683129"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7" name="Reghoek: Geronde hoeke 6">
            <a:extLst>
              <a:ext uri="{FF2B5EF4-FFF2-40B4-BE49-F238E27FC236}">
                <a16:creationId xmlns:a16="http://schemas.microsoft.com/office/drawing/2014/main" id="{96446915-73E1-1B91-28A1-610337BC2D9C}"/>
              </a:ext>
            </a:extLst>
          </p:cNvPr>
          <p:cNvSpPr/>
          <p:nvPr/>
        </p:nvSpPr>
        <p:spPr>
          <a:xfrm>
            <a:off x="905271" y="3151555"/>
            <a:ext cx="2400059" cy="252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8" name="Reghoek: Geronde hoeke 7">
            <a:extLst>
              <a:ext uri="{FF2B5EF4-FFF2-40B4-BE49-F238E27FC236}">
                <a16:creationId xmlns:a16="http://schemas.microsoft.com/office/drawing/2014/main" id="{67CD13B7-619C-BA55-0E58-5837DFB89B61}"/>
              </a:ext>
            </a:extLst>
          </p:cNvPr>
          <p:cNvSpPr/>
          <p:nvPr/>
        </p:nvSpPr>
        <p:spPr>
          <a:xfrm>
            <a:off x="63708" y="3445185"/>
            <a:ext cx="1405328" cy="252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9" name="Reghoek: Geronde hoeke 8">
            <a:extLst>
              <a:ext uri="{FF2B5EF4-FFF2-40B4-BE49-F238E27FC236}">
                <a16:creationId xmlns:a16="http://schemas.microsoft.com/office/drawing/2014/main" id="{375F73BC-D34C-4BC8-B7B8-ADC6D99A83A1}"/>
              </a:ext>
            </a:extLst>
          </p:cNvPr>
          <p:cNvSpPr/>
          <p:nvPr/>
        </p:nvSpPr>
        <p:spPr>
          <a:xfrm>
            <a:off x="6345070" y="1529466"/>
            <a:ext cx="1511890" cy="252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0" name="Reghoek: Geronde hoeke 9">
            <a:extLst>
              <a:ext uri="{FF2B5EF4-FFF2-40B4-BE49-F238E27FC236}">
                <a16:creationId xmlns:a16="http://schemas.microsoft.com/office/drawing/2014/main" id="{67C58245-B181-2331-1F7B-820EFA75E77D}"/>
              </a:ext>
            </a:extLst>
          </p:cNvPr>
          <p:cNvSpPr/>
          <p:nvPr/>
        </p:nvSpPr>
        <p:spPr>
          <a:xfrm>
            <a:off x="3373637" y="1753727"/>
            <a:ext cx="920457" cy="252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1" name="Reghoek: Geronde hoeke 10">
            <a:extLst>
              <a:ext uri="{FF2B5EF4-FFF2-40B4-BE49-F238E27FC236}">
                <a16:creationId xmlns:a16="http://schemas.microsoft.com/office/drawing/2014/main" id="{FE6E4E2F-ED6F-7290-BD6A-413DFE1D46EA}"/>
              </a:ext>
            </a:extLst>
          </p:cNvPr>
          <p:cNvSpPr/>
          <p:nvPr/>
        </p:nvSpPr>
        <p:spPr>
          <a:xfrm>
            <a:off x="4661940" y="1797187"/>
            <a:ext cx="3195019" cy="252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2" name="Reghoek: Geronde hoeke 11">
            <a:extLst>
              <a:ext uri="{FF2B5EF4-FFF2-40B4-BE49-F238E27FC236}">
                <a16:creationId xmlns:a16="http://schemas.microsoft.com/office/drawing/2014/main" id="{A876D150-0345-C37F-E2DF-4EC60C67A1BE}"/>
              </a:ext>
            </a:extLst>
          </p:cNvPr>
          <p:cNvSpPr/>
          <p:nvPr/>
        </p:nvSpPr>
        <p:spPr>
          <a:xfrm>
            <a:off x="3373637" y="2029589"/>
            <a:ext cx="1404845" cy="252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3" name="Reghoek: Geronde hoeke 12">
            <a:extLst>
              <a:ext uri="{FF2B5EF4-FFF2-40B4-BE49-F238E27FC236}">
                <a16:creationId xmlns:a16="http://schemas.microsoft.com/office/drawing/2014/main" id="{13114942-D347-E1D8-3983-BCC3322764EF}"/>
              </a:ext>
            </a:extLst>
          </p:cNvPr>
          <p:cNvSpPr/>
          <p:nvPr/>
        </p:nvSpPr>
        <p:spPr>
          <a:xfrm>
            <a:off x="5199245" y="2064908"/>
            <a:ext cx="896755" cy="252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4" name="Reghoek: Geronde hoeke 13">
            <a:extLst>
              <a:ext uri="{FF2B5EF4-FFF2-40B4-BE49-F238E27FC236}">
                <a16:creationId xmlns:a16="http://schemas.microsoft.com/office/drawing/2014/main" id="{F49B6003-6D2F-3AAF-563B-D0BF14BBA178}"/>
              </a:ext>
            </a:extLst>
          </p:cNvPr>
          <p:cNvSpPr/>
          <p:nvPr/>
        </p:nvSpPr>
        <p:spPr>
          <a:xfrm>
            <a:off x="5055127" y="2308323"/>
            <a:ext cx="1683129" cy="252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5" name="Reghoek: Geronde hoeke 14">
            <a:extLst>
              <a:ext uri="{FF2B5EF4-FFF2-40B4-BE49-F238E27FC236}">
                <a16:creationId xmlns:a16="http://schemas.microsoft.com/office/drawing/2014/main" id="{456725D1-FE16-879A-754B-0ACA6F0746DB}"/>
              </a:ext>
            </a:extLst>
          </p:cNvPr>
          <p:cNvSpPr/>
          <p:nvPr/>
        </p:nvSpPr>
        <p:spPr>
          <a:xfrm>
            <a:off x="9089629" y="1779937"/>
            <a:ext cx="3021689" cy="252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6" name="Reghoek: Geronde hoeke 15">
            <a:extLst>
              <a:ext uri="{FF2B5EF4-FFF2-40B4-BE49-F238E27FC236}">
                <a16:creationId xmlns:a16="http://schemas.microsoft.com/office/drawing/2014/main" id="{0DB99FE0-A972-3C17-7B6E-7402DDEA0597}"/>
              </a:ext>
            </a:extLst>
          </p:cNvPr>
          <p:cNvSpPr/>
          <p:nvPr/>
        </p:nvSpPr>
        <p:spPr>
          <a:xfrm>
            <a:off x="7856960" y="2057288"/>
            <a:ext cx="740194" cy="252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8" name="Reghoek: Geronde hoeke 17">
            <a:extLst>
              <a:ext uri="{FF2B5EF4-FFF2-40B4-BE49-F238E27FC236}">
                <a16:creationId xmlns:a16="http://schemas.microsoft.com/office/drawing/2014/main" id="{B240B078-FF6C-8A74-E010-F4BA50B166F7}"/>
              </a:ext>
            </a:extLst>
          </p:cNvPr>
          <p:cNvSpPr/>
          <p:nvPr/>
        </p:nvSpPr>
        <p:spPr>
          <a:xfrm>
            <a:off x="2540000" y="3417909"/>
            <a:ext cx="765330"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9" name="Reghoek: Geronde hoeke 18">
            <a:extLst>
              <a:ext uri="{FF2B5EF4-FFF2-40B4-BE49-F238E27FC236}">
                <a16:creationId xmlns:a16="http://schemas.microsoft.com/office/drawing/2014/main" id="{AC795D67-DAC8-3320-83BA-BC8D7650A9CE}"/>
              </a:ext>
            </a:extLst>
          </p:cNvPr>
          <p:cNvSpPr/>
          <p:nvPr/>
        </p:nvSpPr>
        <p:spPr>
          <a:xfrm>
            <a:off x="0" y="3720927"/>
            <a:ext cx="489527"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20" name="Teksblokkie 19">
            <a:extLst>
              <a:ext uri="{FF2B5EF4-FFF2-40B4-BE49-F238E27FC236}">
                <a16:creationId xmlns:a16="http://schemas.microsoft.com/office/drawing/2014/main" id="{51E9BA83-E2C0-71DE-095C-CA68E333802E}"/>
              </a:ext>
            </a:extLst>
          </p:cNvPr>
          <p:cNvSpPr txBox="1"/>
          <p:nvPr/>
        </p:nvSpPr>
        <p:spPr>
          <a:xfrm>
            <a:off x="3325700" y="6229715"/>
            <a:ext cx="4693361" cy="369332"/>
          </a:xfrm>
          <a:prstGeom prst="rect">
            <a:avLst/>
          </a:prstGeom>
          <a:solidFill>
            <a:schemeClr val="accent6">
              <a:lumMod val="60000"/>
              <a:lumOff val="40000"/>
            </a:schemeClr>
          </a:solidFill>
        </p:spPr>
        <p:txBody>
          <a:bodyPr wrap="square" rtlCol="0">
            <a:spAutoFit/>
          </a:bodyPr>
          <a:lstStyle/>
          <a:p>
            <a:r>
              <a:rPr lang="af-ZA" dirty="0"/>
              <a:t>Verhoed mobilitering – dan magte bymekaar</a:t>
            </a:r>
          </a:p>
        </p:txBody>
      </p:sp>
      <p:sp>
        <p:nvSpPr>
          <p:cNvPr id="21" name="Teksblokkie 20">
            <a:extLst>
              <a:ext uri="{FF2B5EF4-FFF2-40B4-BE49-F238E27FC236}">
                <a16:creationId xmlns:a16="http://schemas.microsoft.com/office/drawing/2014/main" id="{94964D98-2ABF-6C79-6CE7-6F43EB416E10}"/>
              </a:ext>
            </a:extLst>
          </p:cNvPr>
          <p:cNvSpPr txBox="1"/>
          <p:nvPr/>
        </p:nvSpPr>
        <p:spPr>
          <a:xfrm>
            <a:off x="8357546" y="6245814"/>
            <a:ext cx="3415113" cy="369332"/>
          </a:xfrm>
          <a:prstGeom prst="rect">
            <a:avLst/>
          </a:prstGeom>
          <a:solidFill>
            <a:schemeClr val="accent4">
              <a:lumMod val="20000"/>
              <a:lumOff val="80000"/>
            </a:schemeClr>
          </a:solidFill>
        </p:spPr>
        <p:txBody>
          <a:bodyPr wrap="square" rtlCol="0">
            <a:spAutoFit/>
          </a:bodyPr>
          <a:lstStyle/>
          <a:p>
            <a:r>
              <a:rPr lang="af-ZA" dirty="0"/>
              <a:t>Dien God alleen</a:t>
            </a:r>
          </a:p>
        </p:txBody>
      </p:sp>
      <p:graphicFrame>
        <p:nvGraphicFramePr>
          <p:cNvPr id="2" name="Tabel 1">
            <a:extLst>
              <a:ext uri="{FF2B5EF4-FFF2-40B4-BE49-F238E27FC236}">
                <a16:creationId xmlns:a16="http://schemas.microsoft.com/office/drawing/2014/main" id="{EAB7EB35-F893-BCA6-800E-96F72D93D3D0}"/>
              </a:ext>
            </a:extLst>
          </p:cNvPr>
          <p:cNvGraphicFramePr>
            <a:graphicFrameLocks noGrp="1"/>
          </p:cNvGraphicFramePr>
          <p:nvPr/>
        </p:nvGraphicFramePr>
        <p:xfrm>
          <a:off x="0" y="658835"/>
          <a:ext cx="12192000" cy="4389120"/>
        </p:xfrm>
        <a:graphic>
          <a:graphicData uri="http://schemas.openxmlformats.org/drawingml/2006/table">
            <a:tbl>
              <a:tblPr firstRow="1" firstCol="1" lastRow="1" lastCol="1" bandRow="1" bandCol="1">
                <a:tableStyleId>{5C22544A-7EE6-4342-B048-85BDC9FD1C3A}</a:tableStyleId>
              </a:tblPr>
              <a:tblGrid>
                <a:gridCol w="3342807">
                  <a:extLst>
                    <a:ext uri="{9D8B030D-6E8A-4147-A177-3AD203B41FA5}">
                      <a16:colId xmlns:a16="http://schemas.microsoft.com/office/drawing/2014/main" val="3458208921"/>
                    </a:ext>
                  </a:extLst>
                </a:gridCol>
                <a:gridCol w="4512039">
                  <a:extLst>
                    <a:ext uri="{9D8B030D-6E8A-4147-A177-3AD203B41FA5}">
                      <a16:colId xmlns:a16="http://schemas.microsoft.com/office/drawing/2014/main" val="1349594638"/>
                    </a:ext>
                  </a:extLst>
                </a:gridCol>
                <a:gridCol w="4337154">
                  <a:extLst>
                    <a:ext uri="{9D8B030D-6E8A-4147-A177-3AD203B41FA5}">
                      <a16:colId xmlns:a16="http://schemas.microsoft.com/office/drawing/2014/main" val="249470948"/>
                    </a:ext>
                  </a:extLst>
                </a:gridCol>
              </a:tblGrid>
              <a:tr h="3958135">
                <a:tc>
                  <a:txBody>
                    <a:bodyPr/>
                    <a:lstStyle/>
                    <a:p>
                      <a:pPr algn="just">
                        <a:spcAft>
                          <a:spcPts val="300"/>
                        </a:spcAft>
                      </a:pPr>
                      <a:r>
                        <a:rPr lang="af-ZA" sz="1800" b="0" dirty="0">
                          <a:solidFill>
                            <a:schemeClr val="tx1"/>
                          </a:solidFill>
                          <a:effectLst/>
                        </a:rPr>
                        <a:t>En ek het ‘n engel uit die hemel sien neerdaal, met die sleutel van die afgrond en ‘n groot ketting in sy hand. En hy het die draak gegryp die ou slang wat die duiwel en die Satan is en hy het hom gebind duisend jaar lank, en hom in die afgrond gewerp en hom toegesluit en dit bo hom verseël, sodat hy die nasies nie meer sou verlei totdat die duisend jaar voleindig is nie. Daarna moet hy dan ‘n kort tydjie ontbind word.</a:t>
                      </a:r>
                      <a:endParaRPr lang="af-ZA" sz="1800" b="0" dirty="0">
                        <a:solidFill>
                          <a:schemeClr val="tx1"/>
                        </a:solidFill>
                        <a:effectLst/>
                        <a:latin typeface="Times New Roman" panose="02020603050405020304" pitchFamily="18" charset="0"/>
                      </a:endParaRPr>
                    </a:p>
                  </a:txBody>
                  <a:tcPr marL="68580" marR="68580" marT="0" marB="0">
                    <a:noFill/>
                  </a:tcPr>
                </a:tc>
                <a:tc>
                  <a:txBody>
                    <a:bodyPr/>
                    <a:lstStyle/>
                    <a:p>
                      <a:pPr algn="just">
                        <a:spcAft>
                          <a:spcPts val="300"/>
                        </a:spcAft>
                      </a:pPr>
                      <a:r>
                        <a:rPr lang="af-ZA" sz="1800" b="0" dirty="0">
                          <a:solidFill>
                            <a:schemeClr val="tx1"/>
                          </a:solidFill>
                          <a:effectLst/>
                        </a:rPr>
                        <a:t>4 En ek het trone gesien, en hulle het daarop gaan sit, en aan hulle is die oordeel gegee; en ek het die siele gesien van die wat onthoof is oor die getuienis van Jesus en oor die woord van God, en die wat die dier en sy beeld nie aanbid het nie, en die merk op hulle voorhoof en op hulle hand nie ontvang het nie; en hulle het geleef en as konings geregeer saam met Christus die duisend jaar lank. En die ander dode het nie herlewe totdat die duisend jaar voleindig was nie. Dit is die eerste opstanding. Salig en heilig is hy wat deel het aan die eerste opstanding; oor hulle het die tweede dood geen mag nie, maar hulle sal priesters van God en van Christus wees en sal saam met Hom as konings regeer duisend jaar lank.</a:t>
                      </a:r>
                      <a:endParaRPr lang="af-ZA"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spcAft>
                          <a:spcPts val="300"/>
                        </a:spcAft>
                      </a:pPr>
                      <a:r>
                        <a:rPr lang="af-ZA" sz="1800" b="0" dirty="0">
                          <a:solidFill>
                            <a:schemeClr val="tx1"/>
                          </a:solidFill>
                          <a:effectLst/>
                        </a:rPr>
                        <a:t>7 En wanneer die duisend jaar voleindig is, sal die Satan uit sy gevangenis ontbind word; en hy sal uitgaan om die nasies te verlei wat in die vier hoeke van die aarde is, die Gog en die Magog, om hulle te versamel vir die oorlog; en hulle getal is soos die sand van die see. En hulle het opgekom oor die breedte van die aarde en die laer van die heiliges en die geliefde stad omsingel, en vuur het van God uit die hemel neergedaal en hulle verslind. En die duiwel wat hulle verlei het, is in die poel van vuur en swawel gewerp waar die dier en die valse profeet is; en hulle sal dag en nag gepynig word tot in alle ewigheid.</a:t>
                      </a:r>
                      <a:endParaRPr lang="af-ZA" sz="18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193997"/>
                  </a:ext>
                </a:extLst>
              </a:tr>
            </a:tbl>
          </a:graphicData>
        </a:graphic>
      </p:graphicFrame>
    </p:spTree>
    <p:extLst>
      <p:ext uri="{BB962C8B-B14F-4D97-AF65-F5344CB8AC3E}">
        <p14:creationId xmlns:p14="http://schemas.microsoft.com/office/powerpoint/2010/main" val="34705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fade">
                                      <p:cBhvr>
                                        <p:cTn id="105" dur="500"/>
                                        <p:tgtEl>
                                          <p:spTgt spid="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500"/>
                                        <p:tgtEl>
                                          <p:spTgt spid="40"/>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500"/>
                                        <p:tgtEl>
                                          <p:spTgt spid="7"/>
                                        </p:tgtEl>
                                      </p:cBhvr>
                                    </p:animEffect>
                                  </p:childTnLst>
                                </p:cTn>
                              </p:par>
                            </p:childTnLst>
                          </p:cTn>
                        </p:par>
                        <p:par>
                          <p:cTn id="115" fill="hold">
                            <p:stCondLst>
                              <p:cond delay="1000"/>
                            </p:stCondLst>
                            <p:childTnLst>
                              <p:par>
                                <p:cTn id="116" presetID="10" presetClass="entr" presetSubtype="0" fill="hold" grpId="0" nodeType="after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500"/>
                                        <p:tgtEl>
                                          <p:spTgt spid="8"/>
                                        </p:tgtEl>
                                      </p:cBhvr>
                                    </p:animEffect>
                                  </p:childTnLst>
                                </p:cTn>
                              </p:par>
                            </p:childTnLst>
                          </p:cTn>
                        </p:par>
                        <p:par>
                          <p:cTn id="119" fill="hold">
                            <p:stCondLst>
                              <p:cond delay="1500"/>
                            </p:stCondLst>
                            <p:childTnLst>
                              <p:par>
                                <p:cTn id="120" presetID="10"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500"/>
                                        <p:tgtEl>
                                          <p:spTgt spid="15"/>
                                        </p:tgtEl>
                                      </p:cBhvr>
                                    </p:animEffect>
                                  </p:childTnLst>
                                </p:cTn>
                              </p:par>
                            </p:childTnLst>
                          </p:cTn>
                        </p:par>
                        <p:par>
                          <p:cTn id="123" fill="hold">
                            <p:stCondLst>
                              <p:cond delay="2000"/>
                            </p:stCondLst>
                            <p:childTnLst>
                              <p:par>
                                <p:cTn id="124" presetID="10" presetClass="entr" presetSubtype="0" fill="hold" grpId="0"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fade">
                                      <p:cBhvr>
                                        <p:cTn id="126" dur="500"/>
                                        <p:tgtEl>
                                          <p:spTgt spid="16"/>
                                        </p:tgtEl>
                                      </p:cBhvr>
                                    </p:animEffect>
                                  </p:childTnLst>
                                </p:cTn>
                              </p:par>
                            </p:childTnLst>
                          </p:cTn>
                        </p:par>
                        <p:par>
                          <p:cTn id="127" fill="hold">
                            <p:stCondLst>
                              <p:cond delay="2500"/>
                            </p:stCondLst>
                            <p:childTnLst>
                              <p:par>
                                <p:cTn id="128" presetID="10" presetClass="entr" presetSubtype="0" fill="hold" grpId="0" nodeType="afterEffect">
                                  <p:stCondLst>
                                    <p:cond delay="0"/>
                                  </p:stCondLst>
                                  <p:childTnLst>
                                    <p:set>
                                      <p:cBhvr>
                                        <p:cTn id="129" dur="1" fill="hold">
                                          <p:stCondLst>
                                            <p:cond delay="0"/>
                                          </p:stCondLst>
                                        </p:cTn>
                                        <p:tgtEl>
                                          <p:spTgt spid="18"/>
                                        </p:tgtEl>
                                        <p:attrNameLst>
                                          <p:attrName>style.visibility</p:attrName>
                                        </p:attrNameLst>
                                      </p:cBhvr>
                                      <p:to>
                                        <p:strVal val="visible"/>
                                      </p:to>
                                    </p:set>
                                    <p:animEffect transition="in" filter="fade">
                                      <p:cBhvr>
                                        <p:cTn id="130" dur="500"/>
                                        <p:tgtEl>
                                          <p:spTgt spid="18"/>
                                        </p:tgtEl>
                                      </p:cBhvr>
                                    </p:animEffect>
                                  </p:childTnLst>
                                </p:cTn>
                              </p:par>
                            </p:childTnLst>
                          </p:cTn>
                        </p:par>
                        <p:par>
                          <p:cTn id="131" fill="hold">
                            <p:stCondLst>
                              <p:cond delay="3000"/>
                            </p:stCondLst>
                            <p:childTnLst>
                              <p:par>
                                <p:cTn id="132" presetID="10" presetClass="entr" presetSubtype="0" fill="hold" grpId="0" nodeType="afterEffect">
                                  <p:stCondLst>
                                    <p:cond delay="0"/>
                                  </p:stCondLst>
                                  <p:childTnLst>
                                    <p:set>
                                      <p:cBhvr>
                                        <p:cTn id="133" dur="1" fill="hold">
                                          <p:stCondLst>
                                            <p:cond delay="0"/>
                                          </p:stCondLst>
                                        </p:cTn>
                                        <p:tgtEl>
                                          <p:spTgt spid="19"/>
                                        </p:tgtEl>
                                        <p:attrNameLst>
                                          <p:attrName>style.visibility</p:attrName>
                                        </p:attrNameLst>
                                      </p:cBhvr>
                                      <p:to>
                                        <p:strVal val="visible"/>
                                      </p:to>
                                    </p:set>
                                    <p:animEffect transition="in" filter="fade">
                                      <p:cBhvr>
                                        <p:cTn id="134" dur="500"/>
                                        <p:tgtEl>
                                          <p:spTgt spid="1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fade">
                                      <p:cBhvr>
                                        <p:cTn id="139" dur="500"/>
                                        <p:tgtEl>
                                          <p:spTgt spid="20"/>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35"/>
                                        </p:tgtEl>
                                        <p:attrNameLst>
                                          <p:attrName>style.visibility</p:attrName>
                                        </p:attrNameLst>
                                      </p:cBhvr>
                                      <p:to>
                                        <p:strVal val="visible"/>
                                      </p:to>
                                    </p:set>
                                    <p:animEffect transition="in" filter="fade">
                                      <p:cBhvr>
                                        <p:cTn id="144" dur="500"/>
                                        <p:tgtEl>
                                          <p:spTgt spid="35"/>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
                                        </p:tgtEl>
                                        <p:attrNameLst>
                                          <p:attrName>style.visibility</p:attrName>
                                        </p:attrNameLst>
                                      </p:cBhvr>
                                      <p:to>
                                        <p:strVal val="visible"/>
                                      </p:to>
                                    </p:set>
                                    <p:animEffect transition="in" filter="fade">
                                      <p:cBhvr>
                                        <p:cTn id="147" dur="500"/>
                                        <p:tgtEl>
                                          <p:spTgt spid="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0"/>
                                        </p:tgtEl>
                                        <p:attrNameLst>
                                          <p:attrName>style.visibility</p:attrName>
                                        </p:attrNameLst>
                                      </p:cBhvr>
                                      <p:to>
                                        <p:strVal val="visible"/>
                                      </p:to>
                                    </p:set>
                                    <p:animEffect transition="in" filter="fade">
                                      <p:cBhvr>
                                        <p:cTn id="150" dur="500"/>
                                        <p:tgtEl>
                                          <p:spTgt spid="1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2"/>
                                        </p:tgtEl>
                                        <p:attrNameLst>
                                          <p:attrName>style.visibility</p:attrName>
                                        </p:attrNameLst>
                                      </p:cBhvr>
                                      <p:to>
                                        <p:strVal val="visible"/>
                                      </p:to>
                                    </p:set>
                                    <p:animEffect transition="in" filter="fade">
                                      <p:cBhvr>
                                        <p:cTn id="153" dur="500"/>
                                        <p:tgtEl>
                                          <p:spTgt spid="12"/>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3"/>
                                        </p:tgtEl>
                                        <p:attrNameLst>
                                          <p:attrName>style.visibility</p:attrName>
                                        </p:attrNameLst>
                                      </p:cBhvr>
                                      <p:to>
                                        <p:strVal val="visible"/>
                                      </p:to>
                                    </p:set>
                                    <p:animEffect transition="in" filter="fade">
                                      <p:cBhvr>
                                        <p:cTn id="156" dur="500"/>
                                        <p:tgtEl>
                                          <p:spTgt spid="1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4"/>
                                        </p:tgtEl>
                                        <p:attrNameLst>
                                          <p:attrName>style.visibility</p:attrName>
                                        </p:attrNameLst>
                                      </p:cBhvr>
                                      <p:to>
                                        <p:strVal val="visible"/>
                                      </p:to>
                                    </p:set>
                                    <p:animEffect transition="in" filter="fade">
                                      <p:cBhvr>
                                        <p:cTn id="159" dur="500"/>
                                        <p:tgtEl>
                                          <p:spTgt spid="14"/>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fade">
                                      <p:cBhvr>
                                        <p:cTn id="162" dur="500"/>
                                        <p:tgtEl>
                                          <p:spTgt spid="11"/>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21"/>
                                        </p:tgtEl>
                                        <p:attrNameLst>
                                          <p:attrName>style.visibility</p:attrName>
                                        </p:attrNameLst>
                                      </p:cBhvr>
                                      <p:to>
                                        <p:strVal val="visible"/>
                                      </p:to>
                                    </p:set>
                                    <p:animEffect transition="in" filter="fade">
                                      <p:cBhvr>
                                        <p:cTn id="1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6" grpId="0" animBg="1"/>
      <p:bldP spid="31" grpId="0" animBg="1"/>
      <p:bldP spid="32" grpId="0" animBg="1"/>
      <p:bldP spid="34" grpId="0" animBg="1"/>
      <p:bldP spid="35" grpId="0" animBg="1"/>
      <p:bldP spid="25" grpId="0" animBg="1"/>
      <p:bldP spid="27" grpId="0" animBg="1"/>
      <p:bldP spid="28" grpId="0" animBg="1"/>
      <p:bldP spid="29" grpId="0" animBg="1"/>
      <p:bldP spid="33" grpId="0" animBg="1"/>
      <p:bldP spid="37" grpId="0" animBg="1"/>
      <p:bldP spid="38" grpId="0" animBg="1"/>
      <p:bldP spid="41" grpId="0" animBg="1"/>
      <p:bldP spid="39" grpId="0" animBg="1"/>
      <p:bldP spid="40" grpId="0" animBg="1"/>
      <p:bldP spid="42" grpId="0" animBg="1"/>
      <p:bldP spid="43" grpId="0" animBg="1"/>
      <p:bldP spid="44" grpId="0" animBg="1"/>
      <p:bldP spid="45" grpId="0" animBg="1"/>
      <p:bldP spid="46" grpId="0" animBg="1"/>
      <p:bldP spid="47" grpId="0" animBg="1"/>
      <p:bldP spid="48" grpId="0" animBg="1"/>
      <p:bldP spid="49" grpId="0" animBg="1"/>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9B6E3-44B4-B18A-696F-894713D7212C}"/>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AAC436D-8C87-AC97-27A8-015F5DD915B9}"/>
              </a:ext>
            </a:extLst>
          </p:cNvPr>
          <p:cNvGraphicFramePr>
            <a:graphicFrameLocks noGrp="1"/>
          </p:cNvGraphicFramePr>
          <p:nvPr>
            <p:extLst>
              <p:ext uri="{D42A27DB-BD31-4B8C-83A1-F6EECF244321}">
                <p14:modId xmlns:p14="http://schemas.microsoft.com/office/powerpoint/2010/main" val="3973793420"/>
              </p:ext>
            </p:extLst>
          </p:nvPr>
        </p:nvGraphicFramePr>
        <p:xfrm>
          <a:off x="-74139" y="740842"/>
          <a:ext cx="12111319" cy="5753535"/>
        </p:xfrm>
        <a:graphic>
          <a:graphicData uri="http://schemas.openxmlformats.org/drawingml/2006/table">
            <a:tbl>
              <a:tblPr firstRow="1" firstCol="1" bandRow="1">
                <a:tableStyleId>{5C22544A-7EE6-4342-B048-85BDC9FD1C3A}</a:tableStyleId>
              </a:tblPr>
              <a:tblGrid>
                <a:gridCol w="3026581">
                  <a:extLst>
                    <a:ext uri="{9D8B030D-6E8A-4147-A177-3AD203B41FA5}">
                      <a16:colId xmlns:a16="http://schemas.microsoft.com/office/drawing/2014/main" val="680258073"/>
                    </a:ext>
                  </a:extLst>
                </a:gridCol>
                <a:gridCol w="3028246">
                  <a:extLst>
                    <a:ext uri="{9D8B030D-6E8A-4147-A177-3AD203B41FA5}">
                      <a16:colId xmlns:a16="http://schemas.microsoft.com/office/drawing/2014/main" val="3217442807"/>
                    </a:ext>
                  </a:extLst>
                </a:gridCol>
                <a:gridCol w="3028246">
                  <a:extLst>
                    <a:ext uri="{9D8B030D-6E8A-4147-A177-3AD203B41FA5}">
                      <a16:colId xmlns:a16="http://schemas.microsoft.com/office/drawing/2014/main" val="1653741217"/>
                    </a:ext>
                  </a:extLst>
                </a:gridCol>
                <a:gridCol w="3028246">
                  <a:extLst>
                    <a:ext uri="{9D8B030D-6E8A-4147-A177-3AD203B41FA5}">
                      <a16:colId xmlns:a16="http://schemas.microsoft.com/office/drawing/2014/main" val="874989083"/>
                    </a:ext>
                  </a:extLst>
                </a:gridCol>
              </a:tblGrid>
              <a:tr h="718974">
                <a:tc>
                  <a:txBody>
                    <a:bodyPr/>
                    <a:lstStyle/>
                    <a:p>
                      <a:pPr algn="ctr">
                        <a:spcAft>
                          <a:spcPts val="600"/>
                        </a:spcAft>
                      </a:pPr>
                      <a:r>
                        <a:rPr lang="af-ZA" sz="2800">
                          <a:effectLst/>
                        </a:rPr>
                        <a:t> </a:t>
                      </a:r>
                      <a:endParaRPr lang="af-ZA"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af-ZA" sz="2800">
                          <a:effectLst/>
                        </a:rPr>
                        <a:t>20:1—3</a:t>
                      </a:r>
                      <a:endParaRPr lang="af-ZA"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af-ZA" sz="2800" dirty="0">
                          <a:effectLst/>
                        </a:rPr>
                        <a:t>20:4—7</a:t>
                      </a:r>
                      <a:endParaRPr lang="af-ZA"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af-ZA" sz="2800">
                          <a:effectLst/>
                        </a:rPr>
                        <a:t>20:8-10</a:t>
                      </a:r>
                      <a:endParaRPr lang="af-ZA"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0925567"/>
                  </a:ext>
                </a:extLst>
              </a:tr>
              <a:tr h="1437948">
                <a:tc>
                  <a:txBody>
                    <a:bodyPr/>
                    <a:lstStyle/>
                    <a:p>
                      <a:pPr algn="just">
                        <a:spcAft>
                          <a:spcPts val="600"/>
                        </a:spcAft>
                      </a:pPr>
                      <a:r>
                        <a:rPr lang="af-ZA" sz="2800" dirty="0">
                          <a:effectLst/>
                        </a:rPr>
                        <a:t>Watter tydperk?</a:t>
                      </a:r>
                      <a:endParaRPr lang="af-ZA"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600"/>
                        </a:spcAft>
                      </a:pPr>
                      <a:r>
                        <a:rPr lang="af-ZA" sz="2800" dirty="0">
                          <a:effectLst/>
                        </a:rPr>
                        <a:t> </a:t>
                      </a:r>
                      <a:endParaRPr lang="af-ZA"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600"/>
                        </a:spcAft>
                      </a:pPr>
                      <a:r>
                        <a:rPr lang="af-ZA" sz="2800">
                          <a:effectLst/>
                        </a:rPr>
                        <a:t> </a:t>
                      </a:r>
                      <a:endParaRPr lang="af-ZA"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600"/>
                        </a:spcAft>
                      </a:pPr>
                      <a:r>
                        <a:rPr lang="af-ZA" sz="2800">
                          <a:effectLst/>
                        </a:rPr>
                        <a:t> </a:t>
                      </a:r>
                      <a:endParaRPr lang="af-ZA"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7617579"/>
                  </a:ext>
                </a:extLst>
              </a:tr>
              <a:tr h="1083896">
                <a:tc>
                  <a:txBody>
                    <a:bodyPr/>
                    <a:lstStyle/>
                    <a:p>
                      <a:pPr algn="just">
                        <a:spcAft>
                          <a:spcPts val="600"/>
                        </a:spcAft>
                      </a:pPr>
                      <a:r>
                        <a:rPr lang="af-ZA" sz="2800" dirty="0">
                          <a:effectLst/>
                        </a:rPr>
                        <a:t>Wie is ter sprake?</a:t>
                      </a:r>
                      <a:endParaRPr lang="af-ZA"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600"/>
                        </a:spcAft>
                      </a:pPr>
                      <a:r>
                        <a:rPr lang="af-ZA" sz="2800">
                          <a:effectLst/>
                        </a:rPr>
                        <a:t> </a:t>
                      </a:r>
                      <a:endParaRPr lang="af-ZA"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600"/>
                        </a:spcAft>
                      </a:pPr>
                      <a:r>
                        <a:rPr lang="af-ZA" sz="2800">
                          <a:effectLst/>
                        </a:rPr>
                        <a:t> </a:t>
                      </a:r>
                      <a:endParaRPr lang="af-ZA"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600"/>
                        </a:spcAft>
                      </a:pPr>
                      <a:r>
                        <a:rPr lang="af-ZA" sz="2800">
                          <a:effectLst/>
                        </a:rPr>
                        <a:t> </a:t>
                      </a:r>
                      <a:endParaRPr lang="af-ZA"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5407436"/>
                  </a:ext>
                </a:extLst>
              </a:tr>
              <a:tr h="1074769">
                <a:tc>
                  <a:txBody>
                    <a:bodyPr/>
                    <a:lstStyle/>
                    <a:p>
                      <a:pPr algn="just">
                        <a:spcAft>
                          <a:spcPts val="600"/>
                        </a:spcAft>
                      </a:pPr>
                      <a:r>
                        <a:rPr lang="af-ZA" sz="2800">
                          <a:effectLst/>
                        </a:rPr>
                        <a:t>Wat gebeur?</a:t>
                      </a:r>
                      <a:endParaRPr lang="af-ZA"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600"/>
                        </a:spcAft>
                      </a:pPr>
                      <a:r>
                        <a:rPr lang="af-ZA" sz="2800" dirty="0">
                          <a:effectLst/>
                        </a:rPr>
                        <a:t> </a:t>
                      </a:r>
                      <a:endParaRPr lang="af-ZA"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600"/>
                        </a:spcAft>
                      </a:pPr>
                      <a:r>
                        <a:rPr lang="af-ZA" sz="2800">
                          <a:effectLst/>
                        </a:rPr>
                        <a:t> </a:t>
                      </a:r>
                      <a:endParaRPr lang="af-ZA"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600"/>
                        </a:spcAft>
                      </a:pPr>
                      <a:r>
                        <a:rPr lang="af-ZA" sz="2800" dirty="0">
                          <a:effectLst/>
                        </a:rPr>
                        <a:t> </a:t>
                      </a:r>
                      <a:endParaRPr lang="af-ZA"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6791154"/>
                  </a:ext>
                </a:extLst>
              </a:tr>
              <a:tr h="1437948">
                <a:tc>
                  <a:txBody>
                    <a:bodyPr/>
                    <a:lstStyle/>
                    <a:p>
                      <a:pPr algn="just">
                        <a:spcAft>
                          <a:spcPts val="600"/>
                        </a:spcAft>
                      </a:pPr>
                      <a:r>
                        <a:rPr lang="af-ZA" sz="2800">
                          <a:effectLst/>
                        </a:rPr>
                        <a:t>Waarom gebeur dit?</a:t>
                      </a:r>
                      <a:endParaRPr lang="af-ZA"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600"/>
                        </a:spcAft>
                      </a:pPr>
                      <a:r>
                        <a:rPr lang="af-ZA" sz="2800" dirty="0">
                          <a:effectLst/>
                        </a:rPr>
                        <a:t> </a:t>
                      </a:r>
                      <a:endParaRPr lang="af-ZA"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600"/>
                        </a:spcAft>
                      </a:pPr>
                      <a:r>
                        <a:rPr lang="af-ZA" sz="2800" dirty="0">
                          <a:effectLst/>
                        </a:rPr>
                        <a:t> </a:t>
                      </a:r>
                      <a:endParaRPr lang="af-ZA"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600"/>
                        </a:spcAft>
                      </a:pPr>
                      <a:r>
                        <a:rPr lang="af-ZA" sz="2800" dirty="0">
                          <a:effectLst/>
                        </a:rPr>
                        <a:t> </a:t>
                      </a:r>
                      <a:endParaRPr lang="af-ZA"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6336657"/>
                  </a:ext>
                </a:extLst>
              </a:tr>
            </a:tbl>
          </a:graphicData>
        </a:graphic>
      </p:graphicFrame>
      <p:sp>
        <p:nvSpPr>
          <p:cNvPr id="17" name="TextBox 16">
            <a:extLst>
              <a:ext uri="{FF2B5EF4-FFF2-40B4-BE49-F238E27FC236}">
                <a16:creationId xmlns:a16="http://schemas.microsoft.com/office/drawing/2014/main" id="{F299038B-04AA-8B0D-774E-D294A3F624AA}"/>
              </a:ext>
            </a:extLst>
          </p:cNvPr>
          <p:cNvSpPr txBox="1"/>
          <p:nvPr/>
        </p:nvSpPr>
        <p:spPr>
          <a:xfrm>
            <a:off x="0" y="0"/>
            <a:ext cx="12192000" cy="658835"/>
          </a:xfrm>
          <a:prstGeom prst="rect">
            <a:avLst/>
          </a:prstGeom>
          <a:noFill/>
        </p:spPr>
        <p:txBody>
          <a:bodyPr wrap="square">
            <a:spAutoFit/>
          </a:bodyPr>
          <a:lstStyle/>
          <a:p>
            <a:pPr lvl="0" algn="just" rtl="0" hangingPunct="0">
              <a:lnSpc>
                <a:spcPct val="150000"/>
              </a:lnSpc>
              <a:spcAft>
                <a:spcPts val="300"/>
              </a:spcAft>
              <a:tabLst>
                <a:tab pos="4500880" algn="r"/>
              </a:tabLst>
            </a:pPr>
            <a:r>
              <a:rPr lang="af-ZA" sz="2800" dirty="0">
                <a:latin typeface="Arial" panose="020B0604020202020204" pitchFamily="34" charset="0"/>
                <a:ea typeface="Times New Roman" panose="02020603050405020304" pitchFamily="18" charset="0"/>
                <a:cs typeface="Arial" panose="020B0604020202020204" pitchFamily="34" charset="0"/>
              </a:rPr>
              <a:t>4: </a:t>
            </a:r>
            <a:r>
              <a:rPr lang="af-ZA" sz="2800" dirty="0">
                <a:effectLst/>
                <a:latin typeface="Arial" panose="020B0604020202020204" pitchFamily="34" charset="0"/>
                <a:ea typeface="Times New Roman" panose="02020603050405020304" pitchFamily="18" charset="0"/>
                <a:cs typeface="Arial" panose="020B0604020202020204" pitchFamily="34" charset="0"/>
              </a:rPr>
              <a:t>Toon die opeenvolging van gebeure aan in Openbaring 20.</a:t>
            </a:r>
          </a:p>
        </p:txBody>
      </p:sp>
      <p:sp>
        <p:nvSpPr>
          <p:cNvPr id="37" name="Teksblokkie 36">
            <a:extLst>
              <a:ext uri="{FF2B5EF4-FFF2-40B4-BE49-F238E27FC236}">
                <a16:creationId xmlns:a16="http://schemas.microsoft.com/office/drawing/2014/main" id="{44AAB8B7-2FC8-659D-2CD3-85A3019385F6}"/>
              </a:ext>
            </a:extLst>
          </p:cNvPr>
          <p:cNvSpPr txBox="1"/>
          <p:nvPr/>
        </p:nvSpPr>
        <p:spPr>
          <a:xfrm>
            <a:off x="6717324" y="3144863"/>
            <a:ext cx="1346905" cy="430887"/>
          </a:xfrm>
          <a:prstGeom prst="rect">
            <a:avLst/>
          </a:prstGeom>
          <a:solidFill>
            <a:srgbClr val="FFFF00"/>
          </a:solidFill>
        </p:spPr>
        <p:txBody>
          <a:bodyPr wrap="square" rtlCol="0">
            <a:spAutoFit/>
          </a:bodyPr>
          <a:lstStyle/>
          <a:p>
            <a:r>
              <a:rPr lang="af-ZA" sz="2200" dirty="0">
                <a:solidFill>
                  <a:schemeClr val="tx1"/>
                </a:solidFill>
              </a:rPr>
              <a:t>Martelare</a:t>
            </a:r>
            <a:endParaRPr lang="af-ZA" sz="2200" dirty="0"/>
          </a:p>
        </p:txBody>
      </p:sp>
      <p:sp>
        <p:nvSpPr>
          <p:cNvPr id="49" name="Teksblokkie 48">
            <a:extLst>
              <a:ext uri="{FF2B5EF4-FFF2-40B4-BE49-F238E27FC236}">
                <a16:creationId xmlns:a16="http://schemas.microsoft.com/office/drawing/2014/main" id="{C8C9E933-BEBE-0233-09B7-82512BBE8B67}"/>
              </a:ext>
            </a:extLst>
          </p:cNvPr>
          <p:cNvSpPr txBox="1"/>
          <p:nvPr/>
        </p:nvSpPr>
        <p:spPr>
          <a:xfrm>
            <a:off x="3254332" y="4026172"/>
            <a:ext cx="2689270" cy="1107996"/>
          </a:xfrm>
          <a:prstGeom prst="rect">
            <a:avLst/>
          </a:prstGeom>
          <a:solidFill>
            <a:schemeClr val="accent3">
              <a:lumMod val="40000"/>
              <a:lumOff val="60000"/>
            </a:schemeClr>
          </a:solidFill>
        </p:spPr>
        <p:txBody>
          <a:bodyPr wrap="square" rtlCol="0">
            <a:spAutoFit/>
          </a:bodyPr>
          <a:lstStyle/>
          <a:p>
            <a:r>
              <a:rPr lang="af-ZA" sz="2200" dirty="0"/>
              <a:t>Gebind + in afgrond gewerp, toegesluit &amp; verseël</a:t>
            </a:r>
          </a:p>
        </p:txBody>
      </p:sp>
      <p:sp>
        <p:nvSpPr>
          <p:cNvPr id="3" name="Teksblokkie 2">
            <a:extLst>
              <a:ext uri="{FF2B5EF4-FFF2-40B4-BE49-F238E27FC236}">
                <a16:creationId xmlns:a16="http://schemas.microsoft.com/office/drawing/2014/main" id="{CB88AE3C-628E-5055-BBE3-B97F90D1D262}"/>
              </a:ext>
            </a:extLst>
          </p:cNvPr>
          <p:cNvSpPr txBox="1"/>
          <p:nvPr/>
        </p:nvSpPr>
        <p:spPr>
          <a:xfrm>
            <a:off x="6181250" y="4117633"/>
            <a:ext cx="2590800" cy="769441"/>
          </a:xfrm>
          <a:prstGeom prst="rect">
            <a:avLst/>
          </a:prstGeom>
          <a:solidFill>
            <a:schemeClr val="accent4">
              <a:lumMod val="40000"/>
              <a:lumOff val="60000"/>
            </a:schemeClr>
          </a:solidFill>
        </p:spPr>
        <p:txBody>
          <a:bodyPr wrap="square" rtlCol="0">
            <a:spAutoFit/>
          </a:bodyPr>
          <a:lstStyle/>
          <a:p>
            <a:r>
              <a:rPr lang="af-ZA" sz="2200" dirty="0"/>
              <a:t>Sit op die trone en oordeel </a:t>
            </a:r>
          </a:p>
        </p:txBody>
      </p:sp>
      <p:sp>
        <p:nvSpPr>
          <p:cNvPr id="20" name="Teksblokkie 19">
            <a:extLst>
              <a:ext uri="{FF2B5EF4-FFF2-40B4-BE49-F238E27FC236}">
                <a16:creationId xmlns:a16="http://schemas.microsoft.com/office/drawing/2014/main" id="{01A98B7B-9DC2-1A5A-7D82-13D35E094980}"/>
              </a:ext>
            </a:extLst>
          </p:cNvPr>
          <p:cNvSpPr txBox="1"/>
          <p:nvPr/>
        </p:nvSpPr>
        <p:spPr>
          <a:xfrm>
            <a:off x="3254332" y="5372287"/>
            <a:ext cx="2689270" cy="1107996"/>
          </a:xfrm>
          <a:prstGeom prst="rect">
            <a:avLst/>
          </a:prstGeom>
          <a:solidFill>
            <a:schemeClr val="accent6">
              <a:lumMod val="60000"/>
              <a:lumOff val="40000"/>
            </a:schemeClr>
          </a:solidFill>
        </p:spPr>
        <p:txBody>
          <a:bodyPr wrap="square" rtlCol="0">
            <a:spAutoFit/>
          </a:bodyPr>
          <a:lstStyle/>
          <a:p>
            <a:r>
              <a:rPr lang="af-ZA" sz="2200" dirty="0"/>
              <a:t>Verhoed mobilitering – dan magte bymekaar</a:t>
            </a:r>
          </a:p>
        </p:txBody>
      </p:sp>
      <p:sp>
        <p:nvSpPr>
          <p:cNvPr id="21" name="Teksblokkie 20">
            <a:extLst>
              <a:ext uri="{FF2B5EF4-FFF2-40B4-BE49-F238E27FC236}">
                <a16:creationId xmlns:a16="http://schemas.microsoft.com/office/drawing/2014/main" id="{90807F28-1172-7686-FC4F-0E77282E8DB0}"/>
              </a:ext>
            </a:extLst>
          </p:cNvPr>
          <p:cNvSpPr txBox="1"/>
          <p:nvPr/>
        </p:nvSpPr>
        <p:spPr>
          <a:xfrm>
            <a:off x="6181250" y="5490308"/>
            <a:ext cx="2419054" cy="430887"/>
          </a:xfrm>
          <a:prstGeom prst="rect">
            <a:avLst/>
          </a:prstGeom>
          <a:solidFill>
            <a:schemeClr val="accent4">
              <a:lumMod val="20000"/>
              <a:lumOff val="80000"/>
            </a:schemeClr>
          </a:solidFill>
        </p:spPr>
        <p:txBody>
          <a:bodyPr wrap="square" rtlCol="0">
            <a:spAutoFit/>
          </a:bodyPr>
          <a:lstStyle/>
          <a:p>
            <a:r>
              <a:rPr lang="af-ZA" sz="2200" dirty="0"/>
              <a:t>Dien God alleen</a:t>
            </a:r>
          </a:p>
        </p:txBody>
      </p:sp>
      <p:sp>
        <p:nvSpPr>
          <p:cNvPr id="5" name="Teksblokkie 24">
            <a:extLst>
              <a:ext uri="{FF2B5EF4-FFF2-40B4-BE49-F238E27FC236}">
                <a16:creationId xmlns:a16="http://schemas.microsoft.com/office/drawing/2014/main" id="{E02BAB7E-98F9-671A-4A2C-EB9B00FF873F}"/>
              </a:ext>
            </a:extLst>
          </p:cNvPr>
          <p:cNvSpPr txBox="1"/>
          <p:nvPr/>
        </p:nvSpPr>
        <p:spPr>
          <a:xfrm>
            <a:off x="4004725" y="2057522"/>
            <a:ext cx="1253869" cy="430887"/>
          </a:xfrm>
          <a:prstGeom prst="rect">
            <a:avLst/>
          </a:prstGeom>
          <a:solidFill>
            <a:schemeClr val="accent5">
              <a:lumMod val="40000"/>
              <a:lumOff val="60000"/>
            </a:schemeClr>
          </a:solidFill>
        </p:spPr>
        <p:txBody>
          <a:bodyPr wrap="none" rtlCol="0">
            <a:spAutoFit/>
          </a:bodyPr>
          <a:lstStyle/>
          <a:p>
            <a:r>
              <a:rPr lang="af-ZA" sz="2200" dirty="0"/>
              <a:t>1000 jaar</a:t>
            </a:r>
          </a:p>
        </p:txBody>
      </p:sp>
      <p:sp>
        <p:nvSpPr>
          <p:cNvPr id="22" name="Teksblokkie 24">
            <a:extLst>
              <a:ext uri="{FF2B5EF4-FFF2-40B4-BE49-F238E27FC236}">
                <a16:creationId xmlns:a16="http://schemas.microsoft.com/office/drawing/2014/main" id="{718FCDE4-6B6A-586C-9C55-283C7F654D59}"/>
              </a:ext>
            </a:extLst>
          </p:cNvPr>
          <p:cNvSpPr txBox="1"/>
          <p:nvPr/>
        </p:nvSpPr>
        <p:spPr>
          <a:xfrm>
            <a:off x="7125768" y="2057522"/>
            <a:ext cx="1253869" cy="430887"/>
          </a:xfrm>
          <a:prstGeom prst="rect">
            <a:avLst/>
          </a:prstGeom>
          <a:solidFill>
            <a:schemeClr val="accent5">
              <a:lumMod val="40000"/>
              <a:lumOff val="60000"/>
            </a:schemeClr>
          </a:solidFill>
        </p:spPr>
        <p:txBody>
          <a:bodyPr wrap="none" rtlCol="0">
            <a:spAutoFit/>
          </a:bodyPr>
          <a:lstStyle/>
          <a:p>
            <a:r>
              <a:rPr lang="af-ZA" sz="2200" dirty="0"/>
              <a:t>1000 jaar</a:t>
            </a:r>
          </a:p>
        </p:txBody>
      </p:sp>
      <p:sp>
        <p:nvSpPr>
          <p:cNvPr id="23" name="Teksblokkie 24">
            <a:extLst>
              <a:ext uri="{FF2B5EF4-FFF2-40B4-BE49-F238E27FC236}">
                <a16:creationId xmlns:a16="http://schemas.microsoft.com/office/drawing/2014/main" id="{A067B722-E252-F7DF-BEF3-C96427BA7FFF}"/>
              </a:ext>
            </a:extLst>
          </p:cNvPr>
          <p:cNvSpPr txBox="1"/>
          <p:nvPr/>
        </p:nvSpPr>
        <p:spPr>
          <a:xfrm>
            <a:off x="10004893" y="2057522"/>
            <a:ext cx="1253869" cy="430887"/>
          </a:xfrm>
          <a:prstGeom prst="rect">
            <a:avLst/>
          </a:prstGeom>
          <a:solidFill>
            <a:schemeClr val="accent5">
              <a:lumMod val="40000"/>
              <a:lumOff val="60000"/>
            </a:schemeClr>
          </a:solidFill>
        </p:spPr>
        <p:txBody>
          <a:bodyPr wrap="none" rtlCol="0">
            <a:spAutoFit/>
          </a:bodyPr>
          <a:lstStyle/>
          <a:p>
            <a:r>
              <a:rPr lang="af-ZA" sz="2200" dirty="0"/>
              <a:t>1000 jaar</a:t>
            </a:r>
          </a:p>
        </p:txBody>
      </p:sp>
      <p:sp>
        <p:nvSpPr>
          <p:cNvPr id="24" name="Teksblokkie 32">
            <a:extLst>
              <a:ext uri="{FF2B5EF4-FFF2-40B4-BE49-F238E27FC236}">
                <a16:creationId xmlns:a16="http://schemas.microsoft.com/office/drawing/2014/main" id="{4D4823F4-5601-0C1F-CF7D-5DE865C85997}"/>
              </a:ext>
            </a:extLst>
          </p:cNvPr>
          <p:cNvSpPr txBox="1"/>
          <p:nvPr/>
        </p:nvSpPr>
        <p:spPr>
          <a:xfrm>
            <a:off x="3448598" y="3070171"/>
            <a:ext cx="2272541" cy="769441"/>
          </a:xfrm>
          <a:prstGeom prst="rect">
            <a:avLst/>
          </a:prstGeom>
          <a:solidFill>
            <a:schemeClr val="accent2">
              <a:lumMod val="40000"/>
              <a:lumOff val="60000"/>
            </a:schemeClr>
          </a:solidFill>
        </p:spPr>
        <p:txBody>
          <a:bodyPr wrap="square" rtlCol="0">
            <a:spAutoFit/>
          </a:bodyPr>
          <a:lstStyle/>
          <a:p>
            <a:r>
              <a:rPr lang="af-ZA" sz="2200" dirty="0"/>
              <a:t>Duiwel / satan / slang</a:t>
            </a:r>
          </a:p>
        </p:txBody>
      </p:sp>
      <p:sp>
        <p:nvSpPr>
          <p:cNvPr id="36" name="Teksblokkie 32">
            <a:extLst>
              <a:ext uri="{FF2B5EF4-FFF2-40B4-BE49-F238E27FC236}">
                <a16:creationId xmlns:a16="http://schemas.microsoft.com/office/drawing/2014/main" id="{54A87A0F-1996-B58A-743D-D123D154CDFF}"/>
              </a:ext>
            </a:extLst>
          </p:cNvPr>
          <p:cNvSpPr txBox="1"/>
          <p:nvPr/>
        </p:nvSpPr>
        <p:spPr>
          <a:xfrm>
            <a:off x="9374662" y="3070171"/>
            <a:ext cx="2272541" cy="769441"/>
          </a:xfrm>
          <a:prstGeom prst="rect">
            <a:avLst/>
          </a:prstGeom>
          <a:solidFill>
            <a:schemeClr val="accent2">
              <a:lumMod val="40000"/>
              <a:lumOff val="60000"/>
            </a:schemeClr>
          </a:solidFill>
        </p:spPr>
        <p:txBody>
          <a:bodyPr wrap="square" rtlCol="0">
            <a:spAutoFit/>
          </a:bodyPr>
          <a:lstStyle/>
          <a:p>
            <a:r>
              <a:rPr lang="af-ZA" sz="2200" dirty="0"/>
              <a:t>Duiwel / satan / slang</a:t>
            </a:r>
          </a:p>
        </p:txBody>
      </p:sp>
      <p:sp>
        <p:nvSpPr>
          <p:cNvPr id="50" name="Teksblokkie 19">
            <a:extLst>
              <a:ext uri="{FF2B5EF4-FFF2-40B4-BE49-F238E27FC236}">
                <a16:creationId xmlns:a16="http://schemas.microsoft.com/office/drawing/2014/main" id="{8D5561BB-22F3-7469-9B8B-E3128B568C8E}"/>
              </a:ext>
            </a:extLst>
          </p:cNvPr>
          <p:cNvSpPr txBox="1"/>
          <p:nvPr/>
        </p:nvSpPr>
        <p:spPr>
          <a:xfrm>
            <a:off x="9166297" y="5399500"/>
            <a:ext cx="2689270" cy="769441"/>
          </a:xfrm>
          <a:prstGeom prst="rect">
            <a:avLst/>
          </a:prstGeom>
          <a:solidFill>
            <a:schemeClr val="accent6">
              <a:lumMod val="60000"/>
              <a:lumOff val="40000"/>
            </a:schemeClr>
          </a:solidFill>
        </p:spPr>
        <p:txBody>
          <a:bodyPr wrap="square" rtlCol="0">
            <a:spAutoFit/>
          </a:bodyPr>
          <a:lstStyle/>
          <a:p>
            <a:r>
              <a:rPr lang="af-ZA" sz="2200" dirty="0"/>
              <a:t>Sy mag moet vertbreek word</a:t>
            </a:r>
          </a:p>
        </p:txBody>
      </p:sp>
      <p:sp>
        <p:nvSpPr>
          <p:cNvPr id="51" name="Teksblokkie 48">
            <a:extLst>
              <a:ext uri="{FF2B5EF4-FFF2-40B4-BE49-F238E27FC236}">
                <a16:creationId xmlns:a16="http://schemas.microsoft.com/office/drawing/2014/main" id="{2F32822C-6C17-EE6D-764D-B7E81D287025}"/>
              </a:ext>
            </a:extLst>
          </p:cNvPr>
          <p:cNvSpPr txBox="1"/>
          <p:nvPr/>
        </p:nvSpPr>
        <p:spPr>
          <a:xfrm>
            <a:off x="9190975" y="4038724"/>
            <a:ext cx="2689270" cy="769441"/>
          </a:xfrm>
          <a:prstGeom prst="rect">
            <a:avLst/>
          </a:prstGeom>
          <a:solidFill>
            <a:schemeClr val="accent3">
              <a:lumMod val="40000"/>
              <a:lumOff val="60000"/>
            </a:schemeClr>
          </a:solidFill>
        </p:spPr>
        <p:txBody>
          <a:bodyPr wrap="square" rtlCol="0">
            <a:spAutoFit/>
          </a:bodyPr>
          <a:lstStyle/>
          <a:p>
            <a:r>
              <a:rPr lang="af-ZA" sz="2200" dirty="0"/>
              <a:t>Mobiliseer magte – maar word vernietig</a:t>
            </a:r>
          </a:p>
        </p:txBody>
      </p:sp>
    </p:spTree>
    <p:extLst>
      <p:ext uri="{BB962C8B-B14F-4D97-AF65-F5344CB8AC3E}">
        <p14:creationId xmlns:p14="http://schemas.microsoft.com/office/powerpoint/2010/main" val="20670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9" grpId="0" animBg="1"/>
      <p:bldP spid="3" grpId="0" animBg="1"/>
      <p:bldP spid="20" grpId="0" animBg="1"/>
      <p:bldP spid="21" grpId="0" animBg="1"/>
      <p:bldP spid="5" grpId="0" animBg="1"/>
      <p:bldP spid="22" grpId="0" animBg="1"/>
      <p:bldP spid="23" grpId="0" animBg="1"/>
      <p:bldP spid="24" grpId="0" animBg="1"/>
      <p:bldP spid="36" grpId="0" animBg="1"/>
      <p:bldP spid="50" grpId="0" animBg="1"/>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blokkie 1">
            <a:extLst>
              <a:ext uri="{FF2B5EF4-FFF2-40B4-BE49-F238E27FC236}">
                <a16:creationId xmlns:a16="http://schemas.microsoft.com/office/drawing/2014/main" id="{FDAACD49-A6F7-4BF1-3DD9-9FE3AD7D0597}"/>
              </a:ext>
            </a:extLst>
          </p:cNvPr>
          <p:cNvSpPr txBox="1"/>
          <p:nvPr/>
        </p:nvSpPr>
        <p:spPr>
          <a:xfrm>
            <a:off x="153325" y="5311192"/>
            <a:ext cx="12192000" cy="461665"/>
          </a:xfrm>
          <a:prstGeom prst="rect">
            <a:avLst/>
          </a:prstGeom>
          <a:noFill/>
        </p:spPr>
        <p:txBody>
          <a:bodyPr wrap="square" rtlCol="0">
            <a:spAutoFit/>
          </a:bodyPr>
          <a:lstStyle/>
          <a:p>
            <a:r>
              <a:rPr lang="af-ZA" sz="2400" dirty="0">
                <a:latin typeface="Aptos" panose="020B0004020202020204" pitchFamily="34" charset="0"/>
              </a:rPr>
              <a:t>Jesus het dus die sleutel wat die lot van die duiwel bepaal.</a:t>
            </a:r>
          </a:p>
        </p:txBody>
      </p:sp>
      <p:sp>
        <p:nvSpPr>
          <p:cNvPr id="7" name="Teksblokkie 6">
            <a:extLst>
              <a:ext uri="{FF2B5EF4-FFF2-40B4-BE49-F238E27FC236}">
                <a16:creationId xmlns:a16="http://schemas.microsoft.com/office/drawing/2014/main" id="{01D26478-48DA-350B-7841-6D2798E54B20}"/>
              </a:ext>
            </a:extLst>
          </p:cNvPr>
          <p:cNvSpPr txBox="1"/>
          <p:nvPr/>
        </p:nvSpPr>
        <p:spPr>
          <a:xfrm>
            <a:off x="0" y="43189"/>
            <a:ext cx="12192000" cy="830997"/>
          </a:xfrm>
          <a:prstGeom prst="rect">
            <a:avLst/>
          </a:prstGeom>
          <a:noFill/>
        </p:spPr>
        <p:txBody>
          <a:bodyPr wrap="square" rtlCol="0">
            <a:spAutoFit/>
          </a:bodyPr>
          <a:lstStyle/>
          <a:p>
            <a:r>
              <a:rPr lang="af-ZA" sz="2400" dirty="0">
                <a:latin typeface="Aptos" panose="020B0004020202020204" pitchFamily="34" charset="0"/>
              </a:rPr>
              <a:t>Behalwe van die ooreenkoms in die noem van die tydperk "1000 jaar "is daar GEEN aanduiding dat die gebeurtenisse in die hemel en op die aarde opeenvolgend is nie</a:t>
            </a:r>
          </a:p>
        </p:txBody>
      </p:sp>
      <p:sp>
        <p:nvSpPr>
          <p:cNvPr id="8" name="Teksblokkie 7">
            <a:extLst>
              <a:ext uri="{FF2B5EF4-FFF2-40B4-BE49-F238E27FC236}">
                <a16:creationId xmlns:a16="http://schemas.microsoft.com/office/drawing/2014/main" id="{0A5E65D4-6354-A6DB-5C99-8D0A1414F165}"/>
              </a:ext>
            </a:extLst>
          </p:cNvPr>
          <p:cNvSpPr txBox="1"/>
          <p:nvPr/>
        </p:nvSpPr>
        <p:spPr>
          <a:xfrm>
            <a:off x="0" y="965356"/>
            <a:ext cx="12192000" cy="461665"/>
          </a:xfrm>
          <a:prstGeom prst="rect">
            <a:avLst/>
          </a:prstGeom>
          <a:noFill/>
        </p:spPr>
        <p:txBody>
          <a:bodyPr wrap="square" rtlCol="0">
            <a:spAutoFit/>
          </a:bodyPr>
          <a:lstStyle/>
          <a:p>
            <a:r>
              <a:rPr lang="af-ZA" sz="2400" dirty="0">
                <a:latin typeface="Aptos" panose="020B0004020202020204" pitchFamily="34" charset="0"/>
              </a:rPr>
              <a:t>Hier is GEEN aanduiding dat daar ŉ vrederyk sal wees nie.</a:t>
            </a:r>
          </a:p>
        </p:txBody>
      </p:sp>
      <p:sp>
        <p:nvSpPr>
          <p:cNvPr id="10" name="TextBox 9">
            <a:extLst>
              <a:ext uri="{FF2B5EF4-FFF2-40B4-BE49-F238E27FC236}">
                <a16:creationId xmlns:a16="http://schemas.microsoft.com/office/drawing/2014/main" id="{246DCAAB-DEF4-8FDA-73F6-49C2AF7ED357}"/>
              </a:ext>
            </a:extLst>
          </p:cNvPr>
          <p:cNvSpPr txBox="1"/>
          <p:nvPr/>
        </p:nvSpPr>
        <p:spPr>
          <a:xfrm>
            <a:off x="153325" y="1388927"/>
            <a:ext cx="11712354" cy="593047"/>
          </a:xfrm>
          <a:prstGeom prst="rect">
            <a:avLst/>
          </a:prstGeom>
          <a:solidFill>
            <a:schemeClr val="accent1">
              <a:lumMod val="40000"/>
              <a:lumOff val="60000"/>
            </a:schemeClr>
          </a:solidFill>
        </p:spPr>
        <p:txBody>
          <a:bodyPr wrap="square">
            <a:spAutoFit/>
          </a:bodyPr>
          <a:lstStyle/>
          <a:p>
            <a:pPr lvl="0" algn="just">
              <a:lnSpc>
                <a:spcPct val="150000"/>
              </a:lnSpc>
              <a:tabLst>
                <a:tab pos="4572635" algn="r"/>
              </a:tabLst>
            </a:pPr>
            <a:r>
              <a:rPr lang="af-ZA" sz="2400" dirty="0">
                <a:effectLst/>
                <a:latin typeface="Aptos" panose="020B0004020202020204" pitchFamily="34" charset="0"/>
                <a:ea typeface="Times New Roman" panose="02020603050405020304" pitchFamily="18" charset="0"/>
                <a:cs typeface="Times New Roman" panose="02020603050405020304" pitchFamily="18" charset="0"/>
              </a:rPr>
              <a:t>5: Watter sleutel is ter sprake in Openbaring 20:1? 	</a:t>
            </a:r>
          </a:p>
        </p:txBody>
      </p:sp>
      <p:sp>
        <p:nvSpPr>
          <p:cNvPr id="9" name="Teksblokkie 1">
            <a:extLst>
              <a:ext uri="{FF2B5EF4-FFF2-40B4-BE49-F238E27FC236}">
                <a16:creationId xmlns:a16="http://schemas.microsoft.com/office/drawing/2014/main" id="{1D794F21-4F19-9101-112D-C41F358507FD}"/>
              </a:ext>
            </a:extLst>
          </p:cNvPr>
          <p:cNvSpPr txBox="1"/>
          <p:nvPr/>
        </p:nvSpPr>
        <p:spPr>
          <a:xfrm>
            <a:off x="86498" y="2017497"/>
            <a:ext cx="11712354" cy="830997"/>
          </a:xfrm>
          <a:prstGeom prst="rect">
            <a:avLst/>
          </a:prstGeom>
          <a:noFill/>
        </p:spPr>
        <p:txBody>
          <a:bodyPr wrap="square" rtlCol="0">
            <a:spAutoFit/>
          </a:bodyPr>
          <a:lstStyle/>
          <a:p>
            <a:r>
              <a:rPr lang="af-ZA" sz="2400" dirty="0">
                <a:latin typeface="Aptos" panose="020B0004020202020204" pitchFamily="34" charset="0"/>
              </a:rPr>
              <a:t>Openbaring 1:18: </a:t>
            </a:r>
            <a:r>
              <a:rPr lang="nl-NL" sz="2400" dirty="0">
                <a:latin typeface="Aptos" panose="020B0004020202020204" pitchFamily="34" charset="0"/>
              </a:rPr>
              <a:t>Ek was dood, maar kyk, Ek leef vir ewig en ewig; ook hou Ek die sleutels van die dood, en van Hades.</a:t>
            </a:r>
            <a:endParaRPr lang="af-ZA" sz="2400" dirty="0">
              <a:latin typeface="Aptos" panose="020B0004020202020204" pitchFamily="34" charset="0"/>
            </a:endParaRPr>
          </a:p>
        </p:txBody>
      </p:sp>
      <p:sp>
        <p:nvSpPr>
          <p:cNvPr id="11" name="Teksblokkie 1">
            <a:extLst>
              <a:ext uri="{FF2B5EF4-FFF2-40B4-BE49-F238E27FC236}">
                <a16:creationId xmlns:a16="http://schemas.microsoft.com/office/drawing/2014/main" id="{AC30CAEA-6553-8635-C25D-037C12B9C0EE}"/>
              </a:ext>
            </a:extLst>
          </p:cNvPr>
          <p:cNvSpPr txBox="1"/>
          <p:nvPr/>
        </p:nvSpPr>
        <p:spPr>
          <a:xfrm>
            <a:off x="86498" y="2808680"/>
            <a:ext cx="11712354" cy="1200329"/>
          </a:xfrm>
          <a:prstGeom prst="rect">
            <a:avLst/>
          </a:prstGeom>
          <a:noFill/>
        </p:spPr>
        <p:txBody>
          <a:bodyPr wrap="square" rtlCol="0">
            <a:spAutoFit/>
          </a:bodyPr>
          <a:lstStyle/>
          <a:p>
            <a:r>
              <a:rPr lang="af-ZA" sz="2400" dirty="0">
                <a:latin typeface="Aptos" panose="020B0004020202020204" pitchFamily="34" charset="0"/>
              </a:rPr>
              <a:t>Openbaring</a:t>
            </a:r>
            <a:r>
              <a:rPr lang="nl-NL" sz="2400" dirty="0">
                <a:latin typeface="Aptos" panose="020B0004020202020204" pitchFamily="34" charset="0"/>
              </a:rPr>
              <a:t> 9:1: En die vyfde engel het op sy trompet geblaas. Toe het ek 'n ster uit die hemel op die aarde sien val. Aan hom is die sleutel van die skag na die onpeilbare diepte gegee.</a:t>
            </a:r>
            <a:endParaRPr lang="af-ZA" sz="2400" dirty="0">
              <a:latin typeface="Aptos" panose="020B0004020202020204" pitchFamily="34" charset="0"/>
            </a:endParaRPr>
          </a:p>
        </p:txBody>
      </p:sp>
      <p:sp>
        <p:nvSpPr>
          <p:cNvPr id="12" name="Teksblokkie 1">
            <a:extLst>
              <a:ext uri="{FF2B5EF4-FFF2-40B4-BE49-F238E27FC236}">
                <a16:creationId xmlns:a16="http://schemas.microsoft.com/office/drawing/2014/main" id="{40672D27-DDD0-F267-9BD7-77F803994F03}"/>
              </a:ext>
            </a:extLst>
          </p:cNvPr>
          <p:cNvSpPr txBox="1"/>
          <p:nvPr/>
        </p:nvSpPr>
        <p:spPr>
          <a:xfrm>
            <a:off x="86498" y="4059936"/>
            <a:ext cx="11712354" cy="1200329"/>
          </a:xfrm>
          <a:prstGeom prst="rect">
            <a:avLst/>
          </a:prstGeom>
          <a:noFill/>
        </p:spPr>
        <p:txBody>
          <a:bodyPr wrap="square" rtlCol="0">
            <a:spAutoFit/>
          </a:bodyPr>
          <a:lstStyle/>
          <a:p>
            <a:r>
              <a:rPr lang="af-ZA" sz="2400" dirty="0">
                <a:latin typeface="Aptos" panose="020B0004020202020204" pitchFamily="34" charset="0"/>
              </a:rPr>
              <a:t>Openbaring</a:t>
            </a:r>
            <a:r>
              <a:rPr lang="nl-NL" sz="2400" dirty="0">
                <a:latin typeface="Aptos" panose="020B0004020202020204" pitchFamily="34" charset="0"/>
              </a:rPr>
              <a:t> 11:7: Wanneer hulle hulle getuienis klaar gelewer het, sal die dier wat uit die onpeilbare diepte verrys, teen hulle oorlog maak, en die oorhand oor hulle kry, en hulle doodmaak.</a:t>
            </a:r>
            <a:endParaRPr lang="af-ZA" sz="2400" dirty="0">
              <a:latin typeface="Aptos" panose="020B0004020202020204" pitchFamily="34" charset="0"/>
            </a:endParaRPr>
          </a:p>
        </p:txBody>
      </p:sp>
    </p:spTree>
    <p:extLst>
      <p:ext uri="{BB962C8B-B14F-4D97-AF65-F5344CB8AC3E}">
        <p14:creationId xmlns:p14="http://schemas.microsoft.com/office/powerpoint/2010/main" val="123543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animBg="1"/>
      <p:bldP spid="9"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F3676-E01B-BB43-54AF-A0BE607C50A8}"/>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B268DA6F-B8A0-BF70-B16B-3E1A0AB9CC5C}"/>
              </a:ext>
            </a:extLst>
          </p:cNvPr>
          <p:cNvSpPr txBox="1"/>
          <p:nvPr/>
        </p:nvSpPr>
        <p:spPr>
          <a:xfrm>
            <a:off x="76662" y="0"/>
            <a:ext cx="12038675" cy="593047"/>
          </a:xfrm>
          <a:prstGeom prst="rect">
            <a:avLst/>
          </a:prstGeom>
          <a:solidFill>
            <a:schemeClr val="accent1">
              <a:lumMod val="40000"/>
              <a:lumOff val="60000"/>
            </a:schemeClr>
          </a:solidFill>
        </p:spPr>
        <p:txBody>
          <a:bodyPr wrap="square">
            <a:spAutoFit/>
          </a:bodyPr>
          <a:lstStyle/>
          <a:p>
            <a:pPr lvl="0" algn="just" hangingPunct="0">
              <a:lnSpc>
                <a:spcPct val="150000"/>
              </a:lnSpc>
              <a:spcAft>
                <a:spcPts val="300"/>
              </a:spcAft>
              <a:tabLst>
                <a:tab pos="4500880" algn="r"/>
              </a:tabLst>
            </a:pPr>
            <a:r>
              <a:rPr lang="nl-NL" sz="2400" dirty="0">
                <a:latin typeface="Aptos" panose="020B0004020202020204" pitchFamily="34" charset="0"/>
                <a:ea typeface="Times New Roman" panose="02020603050405020304" pitchFamily="18" charset="0"/>
                <a:cs typeface="Arial" panose="020B0604020202020204" pitchFamily="34" charset="0"/>
              </a:rPr>
              <a:t>6.	Waarom is die Satan verseël? </a:t>
            </a:r>
            <a:endParaRPr lang="af-ZA" sz="2400" dirty="0">
              <a:effectLst/>
              <a:latin typeface="Aptos" panose="020B0004020202020204" pitchFamily="34" charset="0"/>
              <a:ea typeface="Times New Roman" panose="02020603050405020304" pitchFamily="18" charset="0"/>
              <a:cs typeface="Arial" panose="020B0604020202020204" pitchFamily="34" charset="0"/>
            </a:endParaRPr>
          </a:p>
        </p:txBody>
      </p:sp>
      <p:sp>
        <p:nvSpPr>
          <p:cNvPr id="2" name="Teksblokkie 1">
            <a:extLst>
              <a:ext uri="{FF2B5EF4-FFF2-40B4-BE49-F238E27FC236}">
                <a16:creationId xmlns:a16="http://schemas.microsoft.com/office/drawing/2014/main" id="{2CA7EAE4-989C-6614-5618-D989CBC17F46}"/>
              </a:ext>
            </a:extLst>
          </p:cNvPr>
          <p:cNvSpPr txBox="1"/>
          <p:nvPr/>
        </p:nvSpPr>
        <p:spPr>
          <a:xfrm>
            <a:off x="76662" y="684217"/>
            <a:ext cx="12038675" cy="830997"/>
          </a:xfrm>
          <a:prstGeom prst="rect">
            <a:avLst/>
          </a:prstGeom>
          <a:solidFill>
            <a:schemeClr val="bg1"/>
          </a:solidFill>
        </p:spPr>
        <p:txBody>
          <a:bodyPr wrap="square" rtlCol="0">
            <a:spAutoFit/>
          </a:bodyPr>
          <a:lstStyle/>
          <a:p>
            <a:r>
              <a:rPr lang="af-ZA" sz="2400" dirty="0">
                <a:latin typeface="Aptos" panose="020B0004020202020204" pitchFamily="34" charset="0"/>
              </a:rPr>
              <a:t>Hy word gebind en verseël het een enkele doel: om nie die ongelowiges saam te snoer tot ŉ eenheid om die kerk van Christus aan te val nie.</a:t>
            </a:r>
          </a:p>
        </p:txBody>
      </p:sp>
      <p:sp>
        <p:nvSpPr>
          <p:cNvPr id="3" name="Teksblokkie 6">
            <a:extLst>
              <a:ext uri="{FF2B5EF4-FFF2-40B4-BE49-F238E27FC236}">
                <a16:creationId xmlns:a16="http://schemas.microsoft.com/office/drawing/2014/main" id="{7D45F30B-771D-E634-A898-6B7F098DA6DC}"/>
              </a:ext>
            </a:extLst>
          </p:cNvPr>
          <p:cNvSpPr txBox="1"/>
          <p:nvPr/>
        </p:nvSpPr>
        <p:spPr>
          <a:xfrm>
            <a:off x="76662" y="1720838"/>
            <a:ext cx="5400000" cy="830997"/>
          </a:xfrm>
          <a:prstGeom prst="rect">
            <a:avLst/>
          </a:prstGeom>
          <a:noFill/>
        </p:spPr>
        <p:txBody>
          <a:bodyPr wrap="square" rtlCol="0">
            <a:spAutoFit/>
          </a:bodyPr>
          <a:lstStyle/>
          <a:p>
            <a:r>
              <a:rPr lang="af-ZA" sz="2400" dirty="0"/>
              <a:t>ŉ Ketting beperk beweging, maar keer nie enige invloed nie.</a:t>
            </a:r>
          </a:p>
        </p:txBody>
      </p:sp>
      <p:sp>
        <p:nvSpPr>
          <p:cNvPr id="4" name="Teksblokkie 7">
            <a:extLst>
              <a:ext uri="{FF2B5EF4-FFF2-40B4-BE49-F238E27FC236}">
                <a16:creationId xmlns:a16="http://schemas.microsoft.com/office/drawing/2014/main" id="{0A44F049-6327-8523-07DB-BE1EEB2CBF9F}"/>
              </a:ext>
            </a:extLst>
          </p:cNvPr>
          <p:cNvSpPr txBox="1"/>
          <p:nvPr/>
        </p:nvSpPr>
        <p:spPr>
          <a:xfrm>
            <a:off x="76662" y="3198168"/>
            <a:ext cx="5400000" cy="461665"/>
          </a:xfrm>
          <a:prstGeom prst="rect">
            <a:avLst/>
          </a:prstGeom>
          <a:noFill/>
        </p:spPr>
        <p:txBody>
          <a:bodyPr wrap="square" rtlCol="0">
            <a:spAutoFit/>
          </a:bodyPr>
          <a:lstStyle/>
          <a:p>
            <a:r>
              <a:rPr lang="af-ZA" sz="2400" dirty="0"/>
              <a:t>Ons weet nie hoe lank die ketting is nie!</a:t>
            </a:r>
          </a:p>
        </p:txBody>
      </p:sp>
      <p:sp>
        <p:nvSpPr>
          <p:cNvPr id="5" name="Teksblokkie 8">
            <a:extLst>
              <a:ext uri="{FF2B5EF4-FFF2-40B4-BE49-F238E27FC236}">
                <a16:creationId xmlns:a16="http://schemas.microsoft.com/office/drawing/2014/main" id="{DD450737-F877-CF1B-E851-B21152413552}"/>
              </a:ext>
            </a:extLst>
          </p:cNvPr>
          <p:cNvSpPr txBox="1"/>
          <p:nvPr/>
        </p:nvSpPr>
        <p:spPr>
          <a:xfrm>
            <a:off x="76662" y="4306166"/>
            <a:ext cx="5400000" cy="830997"/>
          </a:xfrm>
          <a:prstGeom prst="rect">
            <a:avLst/>
          </a:prstGeom>
          <a:noFill/>
        </p:spPr>
        <p:txBody>
          <a:bodyPr wrap="square" rtlCol="0">
            <a:spAutoFit/>
          </a:bodyPr>
          <a:lstStyle/>
          <a:p>
            <a:r>
              <a:rPr lang="af-ZA" sz="2400" dirty="0"/>
              <a:t>Satan kan net doen wat God hom toelaat – so lank as wat die ketting is.</a:t>
            </a:r>
          </a:p>
        </p:txBody>
      </p:sp>
      <p:pic>
        <p:nvPicPr>
          <p:cNvPr id="6" name="Picture 5">
            <a:extLst>
              <a:ext uri="{FF2B5EF4-FFF2-40B4-BE49-F238E27FC236}">
                <a16:creationId xmlns:a16="http://schemas.microsoft.com/office/drawing/2014/main" id="{10C7A86C-8AE4-266A-B2EC-AEF617BF8B6C}"/>
              </a:ext>
            </a:extLst>
          </p:cNvPr>
          <p:cNvPicPr>
            <a:picLocks noChangeAspect="1"/>
          </p:cNvPicPr>
          <p:nvPr/>
        </p:nvPicPr>
        <p:blipFill>
          <a:blip r:embed="rId3"/>
          <a:stretch>
            <a:fillRect/>
          </a:stretch>
        </p:blipFill>
        <p:spPr>
          <a:xfrm>
            <a:off x="5767481" y="1883665"/>
            <a:ext cx="6207730" cy="3492748"/>
          </a:xfrm>
          <a:prstGeom prst="rect">
            <a:avLst/>
          </a:prstGeom>
        </p:spPr>
      </p:pic>
    </p:spTree>
    <p:extLst>
      <p:ext uri="{BB962C8B-B14F-4D97-AF65-F5344CB8AC3E}">
        <p14:creationId xmlns:p14="http://schemas.microsoft.com/office/powerpoint/2010/main" val="220218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B76C30-D0FC-C7AE-07BD-1FC73E0302F9}"/>
              </a:ext>
            </a:extLst>
          </p:cNvPr>
          <p:cNvSpPr txBox="1"/>
          <p:nvPr/>
        </p:nvSpPr>
        <p:spPr>
          <a:xfrm>
            <a:off x="0" y="0"/>
            <a:ext cx="12192000" cy="1951496"/>
          </a:xfrm>
          <a:prstGeom prst="rect">
            <a:avLst/>
          </a:prstGeom>
          <a:solidFill>
            <a:schemeClr val="accent1">
              <a:lumMod val="40000"/>
              <a:lumOff val="60000"/>
            </a:schemeClr>
          </a:solidFill>
        </p:spPr>
        <p:txBody>
          <a:bodyPr wrap="square">
            <a:spAutoFit/>
          </a:bodyPr>
          <a:lstStyle/>
          <a:p>
            <a:pPr marL="447675" lvl="0" indent="-447675" algn="just" rtl="0" hangingPunct="0">
              <a:lnSpc>
                <a:spcPct val="150000"/>
              </a:lnSpc>
              <a:spcAft>
                <a:spcPts val="300"/>
              </a:spcAft>
              <a:tabLst>
                <a:tab pos="4500880" algn="r"/>
              </a:tabLst>
            </a:pPr>
            <a:r>
              <a:rPr lang="af-ZA" sz="2800" dirty="0">
                <a:latin typeface="Arial" panose="020B0604020202020204" pitchFamily="34" charset="0"/>
                <a:ea typeface="Times New Roman" panose="02020603050405020304" pitchFamily="18" charset="0"/>
                <a:cs typeface="Arial" panose="020B0604020202020204" pitchFamily="34" charset="0"/>
              </a:rPr>
              <a:t>7: </a:t>
            </a:r>
            <a:r>
              <a:rPr lang="af-ZA" sz="2800" dirty="0">
                <a:effectLst/>
                <a:latin typeface="Arial" panose="020B0604020202020204" pitchFamily="34" charset="0"/>
                <a:ea typeface="Times New Roman" panose="02020603050405020304" pitchFamily="18" charset="0"/>
                <a:cs typeface="Arial" panose="020B0604020202020204" pitchFamily="34" charset="0"/>
              </a:rPr>
              <a:t>Evalueer die volgende stelling: </a:t>
            </a:r>
            <a:r>
              <a:rPr lang="af-ZA" sz="2800" i="1" dirty="0">
                <a:effectLst/>
                <a:latin typeface="Arial" panose="020B0604020202020204" pitchFamily="34" charset="0"/>
                <a:ea typeface="Times New Roman" panose="02020603050405020304" pitchFamily="18" charset="0"/>
                <a:cs typeface="Arial" panose="020B0604020202020204" pitchFamily="34" charset="0"/>
              </a:rPr>
              <a:t>Met die verval van die hele mensdom, die teenkanting teen die kerk en die werke van Satan wat so duidelik is, kan hy nie nou gebind wees nie</a:t>
            </a:r>
            <a:r>
              <a:rPr lang="af-ZA" sz="2800" dirty="0">
                <a:effectLst/>
                <a:latin typeface="Arial" panose="020B0604020202020204" pitchFamily="34" charset="0"/>
                <a:ea typeface="Times New Roman" panose="02020603050405020304" pitchFamily="18" charset="0"/>
                <a:cs typeface="Arial" panose="020B0604020202020204" pitchFamily="34" charset="0"/>
              </a:rPr>
              <a:t>.</a:t>
            </a:r>
          </a:p>
        </p:txBody>
      </p:sp>
      <p:pic>
        <p:nvPicPr>
          <p:cNvPr id="3" name="Prent 2" descr="'n Foto wat soogdier, buite bevat">
            <a:extLst>
              <a:ext uri="{FF2B5EF4-FFF2-40B4-BE49-F238E27FC236}">
                <a16:creationId xmlns:a16="http://schemas.microsoft.com/office/drawing/2014/main" id="{04845065-ED14-59EE-8843-7ED1B46E4B0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107933"/>
            <a:ext cx="7136251" cy="4750067"/>
          </a:xfrm>
          <a:prstGeom prst="rect">
            <a:avLst/>
          </a:prstGeom>
        </p:spPr>
      </p:pic>
      <p:sp>
        <p:nvSpPr>
          <p:cNvPr id="4" name="Teksblokkie 3">
            <a:extLst>
              <a:ext uri="{FF2B5EF4-FFF2-40B4-BE49-F238E27FC236}">
                <a16:creationId xmlns:a16="http://schemas.microsoft.com/office/drawing/2014/main" id="{D9442F52-87C0-4E2B-C24D-7E6997CC3D9A}"/>
              </a:ext>
            </a:extLst>
          </p:cNvPr>
          <p:cNvSpPr txBox="1"/>
          <p:nvPr/>
        </p:nvSpPr>
        <p:spPr>
          <a:xfrm>
            <a:off x="-1" y="6818610"/>
            <a:ext cx="6593305" cy="230832"/>
          </a:xfrm>
          <a:prstGeom prst="rect">
            <a:avLst/>
          </a:prstGeom>
          <a:noFill/>
        </p:spPr>
        <p:txBody>
          <a:bodyPr wrap="square" rtlCol="0">
            <a:spAutoFit/>
          </a:bodyPr>
          <a:lstStyle/>
          <a:p>
            <a:r>
              <a:rPr lang="af-ZA" sz="900">
                <a:hlinkClick r:id="rId4" tooltip="http://flickr.com/photos/mobilene/3527267190"/>
              </a:rPr>
              <a:t>Hierdie foto</a:t>
            </a:r>
            <a:r>
              <a:rPr lang="af-ZA" sz="900"/>
              <a:t> deur Onbekende outeur is gelisensieer onder </a:t>
            </a:r>
            <a:r>
              <a:rPr lang="af-ZA" sz="900">
                <a:hlinkClick r:id="rId5" tooltip="https://creativecommons.org/licenses/by-nc-nd/3.0/"/>
              </a:rPr>
              <a:t>CC BY-NC-ND</a:t>
            </a:r>
            <a:endParaRPr lang="af-ZA" sz="900"/>
          </a:p>
        </p:txBody>
      </p:sp>
      <p:sp>
        <p:nvSpPr>
          <p:cNvPr id="5" name="Teksblokkie 4">
            <a:extLst>
              <a:ext uri="{FF2B5EF4-FFF2-40B4-BE49-F238E27FC236}">
                <a16:creationId xmlns:a16="http://schemas.microsoft.com/office/drawing/2014/main" id="{64AD2C0B-8749-AC65-61BA-96EB54A65092}"/>
              </a:ext>
            </a:extLst>
          </p:cNvPr>
          <p:cNvSpPr txBox="1"/>
          <p:nvPr/>
        </p:nvSpPr>
        <p:spPr>
          <a:xfrm>
            <a:off x="7250545" y="2253673"/>
            <a:ext cx="4849091" cy="1754326"/>
          </a:xfrm>
          <a:prstGeom prst="rect">
            <a:avLst/>
          </a:prstGeom>
          <a:noFill/>
        </p:spPr>
        <p:txBody>
          <a:bodyPr wrap="square" rtlCol="0">
            <a:spAutoFit/>
          </a:bodyPr>
          <a:lstStyle/>
          <a:p>
            <a:r>
              <a:rPr lang="af-ZA" dirty="0"/>
              <a:t>Die leeu is in die hok. Bo toegesluit en verseël.</a:t>
            </a:r>
          </a:p>
          <a:p>
            <a:pPr marL="285750" indent="-285750">
              <a:buFont typeface="Arial" panose="020B0604020202020204" pitchFamily="34" charset="0"/>
              <a:buChar char="•"/>
            </a:pPr>
            <a:r>
              <a:rPr lang="af-ZA" dirty="0"/>
              <a:t>Hy kan steeds doodmaak</a:t>
            </a:r>
          </a:p>
          <a:p>
            <a:pPr marL="285750" indent="-285750">
              <a:buFont typeface="Arial" panose="020B0604020202020204" pitchFamily="34" charset="0"/>
              <a:buChar char="•"/>
            </a:pPr>
            <a:r>
              <a:rPr lang="af-ZA" dirty="0"/>
              <a:t>Hy kan steeds brul</a:t>
            </a:r>
          </a:p>
          <a:p>
            <a:pPr marL="285750" indent="-285750">
              <a:buFont typeface="Arial" panose="020B0604020202020204" pitchFamily="34" charset="0"/>
              <a:buChar char="•"/>
            </a:pPr>
            <a:r>
              <a:rPr lang="af-ZA" dirty="0"/>
              <a:t>Hy kan steeds grom</a:t>
            </a:r>
          </a:p>
          <a:p>
            <a:pPr marL="285750" indent="-285750">
              <a:buFont typeface="Arial" panose="020B0604020202020204" pitchFamily="34" charset="0"/>
              <a:buChar char="•"/>
            </a:pPr>
            <a:r>
              <a:rPr lang="af-ZA" dirty="0"/>
              <a:t>Hy kan net so ver beweeg as wat die hok hom toelaat</a:t>
            </a:r>
          </a:p>
        </p:txBody>
      </p:sp>
      <p:sp>
        <p:nvSpPr>
          <p:cNvPr id="6" name="Teksblokkie 5">
            <a:extLst>
              <a:ext uri="{FF2B5EF4-FFF2-40B4-BE49-F238E27FC236}">
                <a16:creationId xmlns:a16="http://schemas.microsoft.com/office/drawing/2014/main" id="{F1E562DC-FC32-4F8D-CDEF-8BA2307859F1}"/>
              </a:ext>
            </a:extLst>
          </p:cNvPr>
          <p:cNvSpPr txBox="1"/>
          <p:nvPr/>
        </p:nvSpPr>
        <p:spPr>
          <a:xfrm>
            <a:off x="7250544" y="4137891"/>
            <a:ext cx="4849091" cy="1754326"/>
          </a:xfrm>
          <a:prstGeom prst="rect">
            <a:avLst/>
          </a:prstGeom>
          <a:noFill/>
        </p:spPr>
        <p:txBody>
          <a:bodyPr wrap="square" rtlCol="0">
            <a:spAutoFit/>
          </a:bodyPr>
          <a:lstStyle/>
          <a:p>
            <a:r>
              <a:rPr lang="af-ZA" dirty="0"/>
              <a:t>Satan is in die hok. Bo toegesluit en verseël.</a:t>
            </a:r>
          </a:p>
          <a:p>
            <a:pPr marL="285750" indent="-285750">
              <a:buFont typeface="Arial" panose="020B0604020202020204" pitchFamily="34" charset="0"/>
              <a:buChar char="•"/>
            </a:pPr>
            <a:r>
              <a:rPr lang="af-ZA" dirty="0"/>
              <a:t>Hy kan steeds doodmaak</a:t>
            </a:r>
          </a:p>
          <a:p>
            <a:pPr marL="285750" indent="-285750">
              <a:buFont typeface="Arial" panose="020B0604020202020204" pitchFamily="34" charset="0"/>
              <a:buChar char="•"/>
            </a:pPr>
            <a:r>
              <a:rPr lang="af-ZA" dirty="0"/>
              <a:t>Hy kan steeds lieg en bedrieg</a:t>
            </a:r>
          </a:p>
          <a:p>
            <a:pPr marL="285750" indent="-285750">
              <a:buFont typeface="Arial" panose="020B0604020202020204" pitchFamily="34" charset="0"/>
              <a:buChar char="•"/>
            </a:pPr>
            <a:r>
              <a:rPr lang="af-ZA" dirty="0"/>
              <a:t>Hy kan steeds klink soos ŉ koning</a:t>
            </a:r>
          </a:p>
          <a:p>
            <a:pPr marL="285750" indent="-285750">
              <a:buFont typeface="Arial" panose="020B0604020202020204" pitchFamily="34" charset="0"/>
              <a:buChar char="•"/>
            </a:pPr>
            <a:r>
              <a:rPr lang="af-ZA" dirty="0"/>
              <a:t>Hy kan net so ver beweeg as wat God hom toelaat</a:t>
            </a:r>
          </a:p>
        </p:txBody>
      </p:sp>
    </p:spTree>
    <p:extLst>
      <p:ext uri="{BB962C8B-B14F-4D97-AF65-F5344CB8AC3E}">
        <p14:creationId xmlns:p14="http://schemas.microsoft.com/office/powerpoint/2010/main" val="324990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D011-6977-9845-CF27-F25AC0305521}"/>
              </a:ext>
            </a:extLst>
          </p:cNvPr>
          <p:cNvSpPr>
            <a:spLocks noGrp="1"/>
          </p:cNvSpPr>
          <p:nvPr>
            <p:ph type="title"/>
          </p:nvPr>
        </p:nvSpPr>
        <p:spPr>
          <a:xfrm>
            <a:off x="528869" y="-1591624"/>
            <a:ext cx="10058400" cy="1450757"/>
          </a:xfrm>
        </p:spPr>
        <p:txBody>
          <a:bodyPr/>
          <a:lstStyle/>
          <a:p>
            <a:endParaRPr lang="af-ZA"/>
          </a:p>
        </p:txBody>
      </p:sp>
      <p:sp>
        <p:nvSpPr>
          <p:cNvPr id="4" name="TextBox 3">
            <a:extLst>
              <a:ext uri="{FF2B5EF4-FFF2-40B4-BE49-F238E27FC236}">
                <a16:creationId xmlns:a16="http://schemas.microsoft.com/office/drawing/2014/main" id="{AC113605-752D-B300-8576-3E93417D5F9A}"/>
              </a:ext>
            </a:extLst>
          </p:cNvPr>
          <p:cNvSpPr txBox="1"/>
          <p:nvPr/>
        </p:nvSpPr>
        <p:spPr>
          <a:xfrm>
            <a:off x="111211" y="97367"/>
            <a:ext cx="11712354" cy="593047"/>
          </a:xfrm>
          <a:prstGeom prst="rect">
            <a:avLst/>
          </a:prstGeom>
          <a:solidFill>
            <a:schemeClr val="accent1">
              <a:lumMod val="40000"/>
              <a:lumOff val="60000"/>
            </a:schemeClr>
          </a:solidFill>
        </p:spPr>
        <p:txBody>
          <a:bodyPr wrap="square">
            <a:spAutoFit/>
          </a:bodyPr>
          <a:lstStyle/>
          <a:p>
            <a:pPr lvl="0" algn="just">
              <a:lnSpc>
                <a:spcPct val="150000"/>
              </a:lnSpc>
              <a:tabLst>
                <a:tab pos="4572635" algn="r"/>
              </a:tabLst>
            </a:pPr>
            <a:r>
              <a:rPr lang="af-ZA" sz="2400" dirty="0">
                <a:latin typeface="Aptos" panose="020B0004020202020204" pitchFamily="34" charset="0"/>
                <a:ea typeface="Times New Roman" panose="02020603050405020304" pitchFamily="18" charset="0"/>
                <a:cs typeface="Times New Roman" panose="02020603050405020304" pitchFamily="18" charset="0"/>
              </a:rPr>
              <a:t>8</a:t>
            </a:r>
            <a:r>
              <a:rPr lang="af-ZA" sz="2400" dirty="0">
                <a:effectLst/>
                <a:latin typeface="Aptos" panose="020B0004020202020204" pitchFamily="34" charset="0"/>
                <a:ea typeface="Times New Roman" panose="02020603050405020304" pitchFamily="18" charset="0"/>
                <a:cs typeface="Times New Roman" panose="02020603050405020304" pitchFamily="18" charset="0"/>
              </a:rPr>
              <a:t>: Wat gebeur as die seël verbreek word? 		</a:t>
            </a:r>
          </a:p>
        </p:txBody>
      </p:sp>
      <p:sp>
        <p:nvSpPr>
          <p:cNvPr id="5" name="TextBox 4">
            <a:extLst>
              <a:ext uri="{FF2B5EF4-FFF2-40B4-BE49-F238E27FC236}">
                <a16:creationId xmlns:a16="http://schemas.microsoft.com/office/drawing/2014/main" id="{381B5C47-E2E6-0EA6-440A-0ED106085408}"/>
              </a:ext>
            </a:extLst>
          </p:cNvPr>
          <p:cNvSpPr txBox="1"/>
          <p:nvPr/>
        </p:nvSpPr>
        <p:spPr>
          <a:xfrm>
            <a:off x="111211" y="2669586"/>
            <a:ext cx="11712354" cy="593047"/>
          </a:xfrm>
          <a:prstGeom prst="rect">
            <a:avLst/>
          </a:prstGeom>
          <a:solidFill>
            <a:schemeClr val="accent1">
              <a:lumMod val="40000"/>
              <a:lumOff val="60000"/>
            </a:schemeClr>
          </a:solidFill>
        </p:spPr>
        <p:txBody>
          <a:bodyPr wrap="square">
            <a:spAutoFit/>
          </a:bodyPr>
          <a:lstStyle/>
          <a:p>
            <a:pPr lvl="0" algn="just">
              <a:lnSpc>
                <a:spcPct val="150000"/>
              </a:lnSpc>
              <a:tabLst>
                <a:tab pos="4572635" algn="r"/>
              </a:tabLst>
            </a:pPr>
            <a:r>
              <a:rPr lang="af-ZA" sz="2400" dirty="0">
                <a:latin typeface="Aptos" panose="020B0004020202020204" pitchFamily="34" charset="0"/>
                <a:ea typeface="Times New Roman" panose="02020603050405020304" pitchFamily="18" charset="0"/>
                <a:cs typeface="Times New Roman" panose="02020603050405020304" pitchFamily="18" charset="0"/>
              </a:rPr>
              <a:t>9</a:t>
            </a:r>
            <a:r>
              <a:rPr lang="af-ZA" sz="2400" dirty="0">
                <a:effectLst/>
                <a:latin typeface="Aptos" panose="020B0004020202020204" pitchFamily="34" charset="0"/>
                <a:ea typeface="Times New Roman" panose="02020603050405020304" pitchFamily="18" charset="0"/>
                <a:cs typeface="Times New Roman" panose="02020603050405020304" pitchFamily="18" charset="0"/>
              </a:rPr>
              <a:t>: Wie is Gog? Magog? 				</a:t>
            </a:r>
          </a:p>
        </p:txBody>
      </p:sp>
      <p:sp>
        <p:nvSpPr>
          <p:cNvPr id="11" name="Teksblokkie 6">
            <a:extLst>
              <a:ext uri="{FF2B5EF4-FFF2-40B4-BE49-F238E27FC236}">
                <a16:creationId xmlns:a16="http://schemas.microsoft.com/office/drawing/2014/main" id="{28213AD5-8DCA-21E1-8242-9CE5AE40BBAD}"/>
              </a:ext>
            </a:extLst>
          </p:cNvPr>
          <p:cNvSpPr txBox="1"/>
          <p:nvPr/>
        </p:nvSpPr>
        <p:spPr>
          <a:xfrm>
            <a:off x="111211" y="837318"/>
            <a:ext cx="12192000" cy="461665"/>
          </a:xfrm>
          <a:prstGeom prst="rect">
            <a:avLst/>
          </a:prstGeom>
          <a:noFill/>
        </p:spPr>
        <p:txBody>
          <a:bodyPr wrap="square" rtlCol="0">
            <a:spAutoFit/>
          </a:bodyPr>
          <a:lstStyle/>
          <a:p>
            <a:r>
              <a:rPr lang="af-ZA" sz="2400" dirty="0">
                <a:latin typeface="Aptos" panose="020B0004020202020204" pitchFamily="34" charset="0"/>
              </a:rPr>
              <a:t>Satan mobiliseer die vyande van God vir die finale oorlog.</a:t>
            </a:r>
          </a:p>
        </p:txBody>
      </p:sp>
      <p:sp>
        <p:nvSpPr>
          <p:cNvPr id="12" name="Teksblokkie 7">
            <a:extLst>
              <a:ext uri="{FF2B5EF4-FFF2-40B4-BE49-F238E27FC236}">
                <a16:creationId xmlns:a16="http://schemas.microsoft.com/office/drawing/2014/main" id="{AA0DBF28-BC1E-8ADA-9799-D8DA0ED4DEF3}"/>
              </a:ext>
            </a:extLst>
          </p:cNvPr>
          <p:cNvSpPr txBox="1"/>
          <p:nvPr/>
        </p:nvSpPr>
        <p:spPr>
          <a:xfrm>
            <a:off x="111211" y="1982044"/>
            <a:ext cx="12192000" cy="461665"/>
          </a:xfrm>
          <a:prstGeom prst="rect">
            <a:avLst/>
          </a:prstGeom>
          <a:noFill/>
        </p:spPr>
        <p:txBody>
          <a:bodyPr wrap="square" rtlCol="0">
            <a:spAutoFit/>
          </a:bodyPr>
          <a:lstStyle/>
          <a:p>
            <a:r>
              <a:rPr lang="af-ZA" sz="2400" dirty="0">
                <a:latin typeface="Aptos" panose="020B0004020202020204" pitchFamily="34" charset="0"/>
              </a:rPr>
              <a:t>ŉ Vuur verteer hulle voor die heiliges (en geliefde stad) hulleself hoef te verdedig.</a:t>
            </a:r>
          </a:p>
        </p:txBody>
      </p:sp>
      <p:sp>
        <p:nvSpPr>
          <p:cNvPr id="13" name="Teksblokkie 7">
            <a:extLst>
              <a:ext uri="{FF2B5EF4-FFF2-40B4-BE49-F238E27FC236}">
                <a16:creationId xmlns:a16="http://schemas.microsoft.com/office/drawing/2014/main" id="{442F6EA0-3920-566C-E30B-FD43529B4A57}"/>
              </a:ext>
            </a:extLst>
          </p:cNvPr>
          <p:cNvSpPr txBox="1"/>
          <p:nvPr/>
        </p:nvSpPr>
        <p:spPr>
          <a:xfrm>
            <a:off x="111211" y="1409681"/>
            <a:ext cx="12192000" cy="461665"/>
          </a:xfrm>
          <a:prstGeom prst="rect">
            <a:avLst/>
          </a:prstGeom>
          <a:noFill/>
        </p:spPr>
        <p:txBody>
          <a:bodyPr wrap="square" rtlCol="0">
            <a:spAutoFit/>
          </a:bodyPr>
          <a:lstStyle/>
          <a:p>
            <a:r>
              <a:rPr lang="af-ZA" sz="2400" dirty="0">
                <a:latin typeface="Aptos" panose="020B0004020202020204" pitchFamily="34" charset="0"/>
              </a:rPr>
              <a:t>Hulle omsingel die uitverkorenes</a:t>
            </a:r>
          </a:p>
        </p:txBody>
      </p:sp>
      <p:sp>
        <p:nvSpPr>
          <p:cNvPr id="14" name="Teksblokkie 6">
            <a:extLst>
              <a:ext uri="{FF2B5EF4-FFF2-40B4-BE49-F238E27FC236}">
                <a16:creationId xmlns:a16="http://schemas.microsoft.com/office/drawing/2014/main" id="{8052BC2E-8F1E-21BC-6E72-0669434F79CA}"/>
              </a:ext>
            </a:extLst>
          </p:cNvPr>
          <p:cNvSpPr txBox="1"/>
          <p:nvPr/>
        </p:nvSpPr>
        <p:spPr>
          <a:xfrm>
            <a:off x="111211" y="3508565"/>
            <a:ext cx="11084011" cy="461665"/>
          </a:xfrm>
          <a:prstGeom prst="rect">
            <a:avLst/>
          </a:prstGeom>
          <a:noFill/>
        </p:spPr>
        <p:txBody>
          <a:bodyPr wrap="square" rtlCol="0">
            <a:spAutoFit/>
          </a:bodyPr>
          <a:lstStyle/>
          <a:p>
            <a:r>
              <a:rPr lang="af-ZA" sz="2400" dirty="0">
                <a:latin typeface="Aptos" panose="020B0004020202020204" pitchFamily="34" charset="0"/>
              </a:rPr>
              <a:t>Esegiël 38:1ev.</a:t>
            </a:r>
          </a:p>
        </p:txBody>
      </p:sp>
      <p:sp>
        <p:nvSpPr>
          <p:cNvPr id="15" name="Teksblokkie 7">
            <a:extLst>
              <a:ext uri="{FF2B5EF4-FFF2-40B4-BE49-F238E27FC236}">
                <a16:creationId xmlns:a16="http://schemas.microsoft.com/office/drawing/2014/main" id="{3C52B0B2-5884-649A-B556-A92D00276200}"/>
              </a:ext>
            </a:extLst>
          </p:cNvPr>
          <p:cNvSpPr txBox="1"/>
          <p:nvPr/>
        </p:nvSpPr>
        <p:spPr>
          <a:xfrm>
            <a:off x="111211" y="4879164"/>
            <a:ext cx="11084011" cy="461665"/>
          </a:xfrm>
          <a:prstGeom prst="rect">
            <a:avLst/>
          </a:prstGeom>
          <a:noFill/>
        </p:spPr>
        <p:txBody>
          <a:bodyPr wrap="square" rtlCol="0">
            <a:spAutoFit/>
          </a:bodyPr>
          <a:lstStyle/>
          <a:p>
            <a:r>
              <a:rPr lang="af-ZA" sz="2400" dirty="0">
                <a:latin typeface="Aptos" panose="020B0004020202020204" pitchFamily="34" charset="0"/>
              </a:rPr>
              <a:t>Magog: Waar Gog regeer. Hier: die aarde as plek van die regeerplek van Satan.</a:t>
            </a:r>
          </a:p>
        </p:txBody>
      </p:sp>
      <p:sp>
        <p:nvSpPr>
          <p:cNvPr id="16" name="Teksblokkie 7">
            <a:extLst>
              <a:ext uri="{FF2B5EF4-FFF2-40B4-BE49-F238E27FC236}">
                <a16:creationId xmlns:a16="http://schemas.microsoft.com/office/drawing/2014/main" id="{B22EF392-85AF-4D2F-ED6D-BF5E69D2911E}"/>
              </a:ext>
            </a:extLst>
          </p:cNvPr>
          <p:cNvSpPr txBox="1"/>
          <p:nvPr/>
        </p:nvSpPr>
        <p:spPr>
          <a:xfrm>
            <a:off x="111211" y="4193865"/>
            <a:ext cx="11084011" cy="461665"/>
          </a:xfrm>
          <a:prstGeom prst="rect">
            <a:avLst/>
          </a:prstGeom>
          <a:noFill/>
        </p:spPr>
        <p:txBody>
          <a:bodyPr wrap="square" rtlCol="0">
            <a:spAutoFit/>
          </a:bodyPr>
          <a:lstStyle/>
          <a:p>
            <a:r>
              <a:rPr lang="af-ZA" sz="2400" dirty="0">
                <a:latin typeface="Aptos" panose="020B0004020202020204" pitchFamily="34" charset="0"/>
              </a:rPr>
              <a:t>Gog: Hoofleier van die magte teen God. Hier: Satan</a:t>
            </a:r>
          </a:p>
        </p:txBody>
      </p:sp>
    </p:spTree>
    <p:extLst>
      <p:ext uri="{BB962C8B-B14F-4D97-AF65-F5344CB8AC3E}">
        <p14:creationId xmlns:p14="http://schemas.microsoft.com/office/powerpoint/2010/main" val="350559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58120-49A9-F9F9-915F-999D43213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6809D-5128-20DD-A598-4E02FC00B32F}"/>
              </a:ext>
            </a:extLst>
          </p:cNvPr>
          <p:cNvSpPr>
            <a:spLocks noGrp="1"/>
          </p:cNvSpPr>
          <p:nvPr>
            <p:ph type="title"/>
          </p:nvPr>
        </p:nvSpPr>
        <p:spPr>
          <a:xfrm>
            <a:off x="528869" y="-1591624"/>
            <a:ext cx="10058400" cy="1450757"/>
          </a:xfrm>
        </p:spPr>
        <p:txBody>
          <a:bodyPr/>
          <a:lstStyle/>
          <a:p>
            <a:endParaRPr lang="af-ZA"/>
          </a:p>
        </p:txBody>
      </p:sp>
      <p:sp>
        <p:nvSpPr>
          <p:cNvPr id="7" name="TextBox 6">
            <a:extLst>
              <a:ext uri="{FF2B5EF4-FFF2-40B4-BE49-F238E27FC236}">
                <a16:creationId xmlns:a16="http://schemas.microsoft.com/office/drawing/2014/main" id="{45F1738F-82F2-1942-1817-A22DB0B2FD08}"/>
              </a:ext>
            </a:extLst>
          </p:cNvPr>
          <p:cNvSpPr txBox="1"/>
          <p:nvPr/>
        </p:nvSpPr>
        <p:spPr>
          <a:xfrm>
            <a:off x="125420" y="158351"/>
            <a:ext cx="11712354" cy="593047"/>
          </a:xfrm>
          <a:prstGeom prst="rect">
            <a:avLst/>
          </a:prstGeom>
          <a:solidFill>
            <a:schemeClr val="accent1">
              <a:lumMod val="40000"/>
              <a:lumOff val="60000"/>
            </a:schemeClr>
          </a:solidFill>
        </p:spPr>
        <p:txBody>
          <a:bodyPr wrap="square">
            <a:spAutoFit/>
          </a:bodyPr>
          <a:lstStyle/>
          <a:p>
            <a:pPr lvl="0" algn="just">
              <a:lnSpc>
                <a:spcPct val="150000"/>
              </a:lnSpc>
              <a:tabLst>
                <a:tab pos="4572635" algn="r"/>
              </a:tabLst>
            </a:pPr>
            <a:r>
              <a:rPr lang="af-ZA" sz="2400" dirty="0">
                <a:effectLst/>
                <a:latin typeface="Aptos" panose="020B0004020202020204" pitchFamily="34" charset="0"/>
                <a:ea typeface="Times New Roman" panose="02020603050405020304" pitchFamily="18" charset="0"/>
                <a:cs typeface="Times New Roman" panose="02020603050405020304" pitchFamily="18" charset="0"/>
              </a:rPr>
              <a:t>10: Van hoeveel 1000 jare is in  sprake? Motiveer u antwoord. 		</a:t>
            </a:r>
          </a:p>
        </p:txBody>
      </p:sp>
      <p:sp>
        <p:nvSpPr>
          <p:cNvPr id="8" name="TextBox 7">
            <a:extLst>
              <a:ext uri="{FF2B5EF4-FFF2-40B4-BE49-F238E27FC236}">
                <a16:creationId xmlns:a16="http://schemas.microsoft.com/office/drawing/2014/main" id="{AFAAC1AF-CACB-1E6C-E06C-A60C63B32683}"/>
              </a:ext>
            </a:extLst>
          </p:cNvPr>
          <p:cNvSpPr txBox="1"/>
          <p:nvPr/>
        </p:nvSpPr>
        <p:spPr>
          <a:xfrm>
            <a:off x="125420" y="3482810"/>
            <a:ext cx="11712354" cy="593047"/>
          </a:xfrm>
          <a:prstGeom prst="rect">
            <a:avLst/>
          </a:prstGeom>
          <a:solidFill>
            <a:schemeClr val="accent1">
              <a:lumMod val="40000"/>
              <a:lumOff val="60000"/>
            </a:schemeClr>
          </a:solidFill>
        </p:spPr>
        <p:txBody>
          <a:bodyPr wrap="square">
            <a:spAutoFit/>
          </a:bodyPr>
          <a:lstStyle/>
          <a:p>
            <a:pPr lvl="0" algn="just">
              <a:lnSpc>
                <a:spcPct val="150000"/>
              </a:lnSpc>
              <a:tabLst>
                <a:tab pos="4572635" algn="r"/>
              </a:tabLst>
            </a:pPr>
            <a:r>
              <a:rPr lang="af-ZA" sz="2400" dirty="0">
                <a:effectLst/>
                <a:latin typeface="Aptos" panose="020B0004020202020204" pitchFamily="34" charset="0"/>
                <a:ea typeface="Times New Roman" panose="02020603050405020304" pitchFamily="18" charset="0"/>
                <a:cs typeface="Times New Roman" panose="02020603050405020304" pitchFamily="18" charset="0"/>
              </a:rPr>
              <a:t>11: Is daar in Openbaring 20 sprake van vrede op aarde? Motiveer. </a:t>
            </a:r>
          </a:p>
        </p:txBody>
      </p:sp>
      <p:sp>
        <p:nvSpPr>
          <p:cNvPr id="3" name="Teksblokkie 7">
            <a:extLst>
              <a:ext uri="{FF2B5EF4-FFF2-40B4-BE49-F238E27FC236}">
                <a16:creationId xmlns:a16="http://schemas.microsoft.com/office/drawing/2014/main" id="{14F4674C-6574-5025-35A9-330EC678C2BF}"/>
              </a:ext>
            </a:extLst>
          </p:cNvPr>
          <p:cNvSpPr txBox="1"/>
          <p:nvPr/>
        </p:nvSpPr>
        <p:spPr>
          <a:xfrm>
            <a:off x="125420" y="882345"/>
            <a:ext cx="11084011" cy="830997"/>
          </a:xfrm>
          <a:prstGeom prst="rect">
            <a:avLst/>
          </a:prstGeom>
          <a:noFill/>
        </p:spPr>
        <p:txBody>
          <a:bodyPr wrap="square" rtlCol="0">
            <a:spAutoFit/>
          </a:bodyPr>
          <a:lstStyle/>
          <a:p>
            <a:r>
              <a:rPr lang="af-ZA" sz="2400" dirty="0">
                <a:latin typeface="Aptos" panose="020B0004020202020204" pitchFamily="34" charset="0"/>
              </a:rPr>
              <a:t>Twee: Hier is egter GEEN aanduiding dat hulle opeenvolgend is nie – wat kan beteken dat hulle gelyklopend is.</a:t>
            </a:r>
          </a:p>
        </p:txBody>
      </p:sp>
      <p:sp>
        <p:nvSpPr>
          <p:cNvPr id="10" name="Teksblokkie 7">
            <a:extLst>
              <a:ext uri="{FF2B5EF4-FFF2-40B4-BE49-F238E27FC236}">
                <a16:creationId xmlns:a16="http://schemas.microsoft.com/office/drawing/2014/main" id="{E7AE092A-8936-913A-62CA-99A1DD8A6794}"/>
              </a:ext>
            </a:extLst>
          </p:cNvPr>
          <p:cNvSpPr txBox="1"/>
          <p:nvPr/>
        </p:nvSpPr>
        <p:spPr>
          <a:xfrm>
            <a:off x="125420" y="1813246"/>
            <a:ext cx="11084011" cy="1569660"/>
          </a:xfrm>
          <a:prstGeom prst="rect">
            <a:avLst/>
          </a:prstGeom>
          <a:noFill/>
        </p:spPr>
        <p:txBody>
          <a:bodyPr wrap="square" rtlCol="0">
            <a:spAutoFit/>
          </a:bodyPr>
          <a:lstStyle/>
          <a:p>
            <a:r>
              <a:rPr lang="af-ZA" sz="2400" dirty="0">
                <a:latin typeface="Aptos" panose="020B0004020202020204" pitchFamily="34" charset="0"/>
              </a:rPr>
              <a:t>Verder: Dit is slegs in Openbaring wat daar sprake is van 1000. Dit kan nie verwar word met die 1260 elders in die Bybel nie. Omdat dit getalle in Openbaring simbolies is, moet dit ook so verklaar word. </a:t>
            </a:r>
          </a:p>
          <a:p>
            <a:r>
              <a:rPr lang="af-ZA" sz="2400" dirty="0">
                <a:latin typeface="Aptos" panose="020B0004020202020204" pitchFamily="34" charset="0"/>
              </a:rPr>
              <a:t>1000 = 10 x 10 x 10 of 10</a:t>
            </a:r>
            <a:r>
              <a:rPr lang="af-ZA" sz="2400" baseline="30000" dirty="0">
                <a:latin typeface="Aptos" panose="020B0004020202020204" pitchFamily="34" charset="0"/>
              </a:rPr>
              <a:t>3</a:t>
            </a:r>
            <a:r>
              <a:rPr lang="af-ZA" sz="2400" dirty="0"/>
              <a:t>: God se volle tyd.</a:t>
            </a:r>
            <a:endParaRPr lang="af-ZA" sz="2400" dirty="0">
              <a:latin typeface="Aptos" panose="020B0004020202020204" pitchFamily="34" charset="0"/>
            </a:endParaRPr>
          </a:p>
        </p:txBody>
      </p:sp>
      <p:sp>
        <p:nvSpPr>
          <p:cNvPr id="14" name="Teksblokkie 7">
            <a:extLst>
              <a:ext uri="{FF2B5EF4-FFF2-40B4-BE49-F238E27FC236}">
                <a16:creationId xmlns:a16="http://schemas.microsoft.com/office/drawing/2014/main" id="{0FA48634-021F-A530-B0DC-CB24551B7E2C}"/>
              </a:ext>
            </a:extLst>
          </p:cNvPr>
          <p:cNvSpPr txBox="1"/>
          <p:nvPr/>
        </p:nvSpPr>
        <p:spPr>
          <a:xfrm>
            <a:off x="125420" y="4102366"/>
            <a:ext cx="11084011" cy="830997"/>
          </a:xfrm>
          <a:prstGeom prst="rect">
            <a:avLst/>
          </a:prstGeom>
          <a:noFill/>
        </p:spPr>
        <p:txBody>
          <a:bodyPr wrap="square" rtlCol="0">
            <a:spAutoFit/>
          </a:bodyPr>
          <a:lstStyle/>
          <a:p>
            <a:r>
              <a:rPr lang="af-ZA" sz="2400" dirty="0">
                <a:latin typeface="Aptos" panose="020B0004020202020204" pitchFamily="34" charset="0"/>
              </a:rPr>
              <a:t>Nee. Die woord "vrede" word nêrens genoem nie. Trouens: 1 Petrus waarsku juis die moeilike tye vir die ware gelowiges. </a:t>
            </a:r>
          </a:p>
        </p:txBody>
      </p:sp>
      <p:sp>
        <p:nvSpPr>
          <p:cNvPr id="15" name="Teksblokkie 7">
            <a:extLst>
              <a:ext uri="{FF2B5EF4-FFF2-40B4-BE49-F238E27FC236}">
                <a16:creationId xmlns:a16="http://schemas.microsoft.com/office/drawing/2014/main" id="{7D4B47F2-3D42-FB53-EE75-F97ED2D78DA4}"/>
              </a:ext>
            </a:extLst>
          </p:cNvPr>
          <p:cNvSpPr txBox="1"/>
          <p:nvPr/>
        </p:nvSpPr>
        <p:spPr>
          <a:xfrm>
            <a:off x="125420" y="4933363"/>
            <a:ext cx="11084011" cy="461665"/>
          </a:xfrm>
          <a:prstGeom prst="rect">
            <a:avLst/>
          </a:prstGeom>
          <a:noFill/>
        </p:spPr>
        <p:txBody>
          <a:bodyPr wrap="square" rtlCol="0">
            <a:spAutoFit/>
          </a:bodyPr>
          <a:lstStyle/>
          <a:p>
            <a:r>
              <a:rPr lang="af-ZA" sz="2400" dirty="0">
                <a:latin typeface="Aptos" panose="020B0004020202020204" pitchFamily="34" charset="0"/>
              </a:rPr>
              <a:t>Verder: Nêrens word ŉ derde wederkoms genoem nie. </a:t>
            </a:r>
          </a:p>
        </p:txBody>
      </p:sp>
    </p:spTree>
    <p:extLst>
      <p:ext uri="{BB962C8B-B14F-4D97-AF65-F5344CB8AC3E}">
        <p14:creationId xmlns:p14="http://schemas.microsoft.com/office/powerpoint/2010/main" val="409839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10"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A7072-A59F-14DF-045A-D5E4B5DE8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85F4C-3B57-7B7E-22C1-386976D6A63E}"/>
              </a:ext>
            </a:extLst>
          </p:cNvPr>
          <p:cNvSpPr>
            <a:spLocks noGrp="1"/>
          </p:cNvSpPr>
          <p:nvPr>
            <p:ph type="title"/>
          </p:nvPr>
        </p:nvSpPr>
        <p:spPr>
          <a:xfrm>
            <a:off x="528869" y="-1591624"/>
            <a:ext cx="10058400" cy="1450757"/>
          </a:xfrm>
        </p:spPr>
        <p:txBody>
          <a:bodyPr/>
          <a:lstStyle/>
          <a:p>
            <a:endParaRPr lang="af-ZA"/>
          </a:p>
        </p:txBody>
      </p:sp>
      <p:sp>
        <p:nvSpPr>
          <p:cNvPr id="9" name="TextBox 8">
            <a:extLst>
              <a:ext uri="{FF2B5EF4-FFF2-40B4-BE49-F238E27FC236}">
                <a16:creationId xmlns:a16="http://schemas.microsoft.com/office/drawing/2014/main" id="{2A476328-8139-EB8E-F2AA-1D3E0C2ACEBA}"/>
              </a:ext>
            </a:extLst>
          </p:cNvPr>
          <p:cNvSpPr txBox="1"/>
          <p:nvPr/>
        </p:nvSpPr>
        <p:spPr>
          <a:xfrm>
            <a:off x="125420" y="-20480"/>
            <a:ext cx="11712354" cy="593047"/>
          </a:xfrm>
          <a:prstGeom prst="rect">
            <a:avLst/>
          </a:prstGeom>
          <a:solidFill>
            <a:schemeClr val="accent1">
              <a:lumMod val="40000"/>
              <a:lumOff val="60000"/>
            </a:schemeClr>
          </a:solidFill>
        </p:spPr>
        <p:txBody>
          <a:bodyPr wrap="square">
            <a:spAutoFit/>
          </a:bodyPr>
          <a:lstStyle/>
          <a:p>
            <a:pPr lvl="0" algn="just">
              <a:lnSpc>
                <a:spcPct val="150000"/>
              </a:lnSpc>
              <a:spcAft>
                <a:spcPts val="600"/>
              </a:spcAft>
              <a:tabLst>
                <a:tab pos="4572635" algn="r"/>
              </a:tabLst>
            </a:pPr>
            <a:r>
              <a:rPr lang="af-ZA" sz="2400" dirty="0">
                <a:effectLst/>
                <a:latin typeface="Aptos" panose="020B0004020202020204" pitchFamily="34" charset="0"/>
                <a:ea typeface="Times New Roman" panose="02020603050405020304" pitchFamily="18" charset="0"/>
                <a:cs typeface="Times New Roman" panose="02020603050405020304" pitchFamily="18" charset="0"/>
              </a:rPr>
              <a:t>12: Wat is u gevolgtrekking?</a:t>
            </a:r>
          </a:p>
        </p:txBody>
      </p:sp>
      <p:sp>
        <p:nvSpPr>
          <p:cNvPr id="3" name="Teksblokkie 7">
            <a:extLst>
              <a:ext uri="{FF2B5EF4-FFF2-40B4-BE49-F238E27FC236}">
                <a16:creationId xmlns:a16="http://schemas.microsoft.com/office/drawing/2014/main" id="{1D1A8CDD-8C07-CF3C-1966-6350BC469309}"/>
              </a:ext>
            </a:extLst>
          </p:cNvPr>
          <p:cNvSpPr txBox="1"/>
          <p:nvPr/>
        </p:nvSpPr>
        <p:spPr>
          <a:xfrm>
            <a:off x="125420" y="882345"/>
            <a:ext cx="11084011" cy="830997"/>
          </a:xfrm>
          <a:prstGeom prst="rect">
            <a:avLst/>
          </a:prstGeom>
          <a:noFill/>
        </p:spPr>
        <p:txBody>
          <a:bodyPr wrap="square" rtlCol="0">
            <a:spAutoFit/>
          </a:bodyPr>
          <a:lstStyle/>
          <a:p>
            <a:r>
              <a:rPr lang="af-ZA" sz="2400" dirty="0">
                <a:latin typeface="Aptos" panose="020B0004020202020204" pitchFamily="34" charset="0"/>
              </a:rPr>
              <a:t>Deur gedeeltes in die Bybel saam te lees wat nie saam hoort nie, kan enige iets uit die Bybel "bewys" word.</a:t>
            </a:r>
          </a:p>
        </p:txBody>
      </p:sp>
      <p:sp>
        <p:nvSpPr>
          <p:cNvPr id="10" name="Teksblokkie 7">
            <a:extLst>
              <a:ext uri="{FF2B5EF4-FFF2-40B4-BE49-F238E27FC236}">
                <a16:creationId xmlns:a16="http://schemas.microsoft.com/office/drawing/2014/main" id="{07DFD8F3-3171-CB89-A14A-A19640D1FA54}"/>
              </a:ext>
            </a:extLst>
          </p:cNvPr>
          <p:cNvSpPr txBox="1"/>
          <p:nvPr/>
        </p:nvSpPr>
        <p:spPr>
          <a:xfrm>
            <a:off x="125420" y="1813246"/>
            <a:ext cx="11084011" cy="1200329"/>
          </a:xfrm>
          <a:prstGeom prst="rect">
            <a:avLst/>
          </a:prstGeom>
          <a:noFill/>
        </p:spPr>
        <p:txBody>
          <a:bodyPr wrap="square" rtlCol="0">
            <a:spAutoFit/>
          </a:bodyPr>
          <a:lstStyle/>
          <a:p>
            <a:r>
              <a:rPr lang="af-ZA" sz="2400" dirty="0">
                <a:latin typeface="Aptos" panose="020B0004020202020204" pitchFamily="34" charset="0"/>
              </a:rPr>
              <a:t>Die hele teorie oor die 1000-jarige vrederyk word net "bewys" deur Ou Testamentese profesie in veral Openbaring in te lees en saak te "verklaar" asof dit een saak beskryf.</a:t>
            </a:r>
          </a:p>
        </p:txBody>
      </p:sp>
      <p:sp>
        <p:nvSpPr>
          <p:cNvPr id="14" name="Teksblokkie 7">
            <a:extLst>
              <a:ext uri="{FF2B5EF4-FFF2-40B4-BE49-F238E27FC236}">
                <a16:creationId xmlns:a16="http://schemas.microsoft.com/office/drawing/2014/main" id="{5643F65A-D95B-B240-9A54-ADDF9937CC97}"/>
              </a:ext>
            </a:extLst>
          </p:cNvPr>
          <p:cNvSpPr txBox="1"/>
          <p:nvPr/>
        </p:nvSpPr>
        <p:spPr>
          <a:xfrm>
            <a:off x="125419" y="3113479"/>
            <a:ext cx="11084011" cy="1200329"/>
          </a:xfrm>
          <a:prstGeom prst="rect">
            <a:avLst/>
          </a:prstGeom>
          <a:noFill/>
        </p:spPr>
        <p:txBody>
          <a:bodyPr wrap="square" rtlCol="0">
            <a:spAutoFit/>
          </a:bodyPr>
          <a:lstStyle/>
          <a:p>
            <a:r>
              <a:rPr lang="af-ZA" sz="2400" dirty="0">
                <a:latin typeface="Aptos" panose="020B0004020202020204" pitchFamily="34" charset="0"/>
              </a:rPr>
              <a:t>Die fokus van Daniël, Esegiël en Sagaria se prediking is die koms van die Messias. Uit die Nuwe Testament is dit duidelik daty daar twee komste was: eers om die versoening vir somde te bring en met die wederkoms die finale oorwinning</a:t>
            </a:r>
          </a:p>
        </p:txBody>
      </p:sp>
    </p:spTree>
    <p:extLst>
      <p:ext uri="{BB962C8B-B14F-4D97-AF65-F5344CB8AC3E}">
        <p14:creationId xmlns:p14="http://schemas.microsoft.com/office/powerpoint/2010/main" val="219399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F8B0-B95B-10DA-791A-79612EB1E540}"/>
              </a:ext>
            </a:extLst>
          </p:cNvPr>
          <p:cNvSpPr>
            <a:spLocks noGrp="1"/>
          </p:cNvSpPr>
          <p:nvPr>
            <p:ph type="ctrTitle"/>
          </p:nvPr>
        </p:nvSpPr>
        <p:spPr>
          <a:xfrm>
            <a:off x="1066800" y="0"/>
            <a:ext cx="10058400" cy="1051560"/>
          </a:xfrm>
        </p:spPr>
        <p:txBody>
          <a:bodyPr>
            <a:normAutofit fontScale="90000"/>
          </a:bodyPr>
          <a:lstStyle/>
          <a:p>
            <a:r>
              <a:rPr lang="af-ZA" dirty="0"/>
              <a:t>Inleidend</a:t>
            </a:r>
          </a:p>
        </p:txBody>
      </p:sp>
      <p:sp>
        <p:nvSpPr>
          <p:cNvPr id="5" name="TextBox 4">
            <a:extLst>
              <a:ext uri="{FF2B5EF4-FFF2-40B4-BE49-F238E27FC236}">
                <a16:creationId xmlns:a16="http://schemas.microsoft.com/office/drawing/2014/main" id="{C92E8730-BFC1-930D-E802-BA430756497A}"/>
              </a:ext>
            </a:extLst>
          </p:cNvPr>
          <p:cNvSpPr txBox="1"/>
          <p:nvPr/>
        </p:nvSpPr>
        <p:spPr>
          <a:xfrm>
            <a:off x="1524" y="1253389"/>
            <a:ext cx="6094476" cy="5016758"/>
          </a:xfrm>
          <a:prstGeom prst="rect">
            <a:avLst/>
          </a:prstGeom>
          <a:noFill/>
        </p:spPr>
        <p:txBody>
          <a:bodyPr wrap="square">
            <a:spAutoFit/>
          </a:bodyPr>
          <a:lstStyle/>
          <a:p>
            <a:pPr marL="0" marR="0" indent="0" algn="just"/>
            <a:r>
              <a:rPr lang="af-ZA" sz="3200" kern="1400" dirty="0">
                <a:ln>
                  <a:noFill/>
                </a:ln>
                <a:solidFill>
                  <a:srgbClr val="000000"/>
                </a:solidFill>
                <a:effectLst/>
                <a:latin typeface="Times New Roman" panose="02020603050405020304" pitchFamily="18" charset="0"/>
              </a:rPr>
              <a:t>Die Bybel leer duidelik 'n toekomstige, duisendjarige vrederyk van Christus wanneer Hy van die herstelde troon van Dawid af uit Jerusalem oor die wêreld sal regeer. Hierdie komende dispensasie word die millennium genoem. In Openbaring 20:1-7 word die duisendjarige ryk ses keer genoem. </a:t>
            </a:r>
          </a:p>
        </p:txBody>
      </p:sp>
      <p:sp>
        <p:nvSpPr>
          <p:cNvPr id="6" name="Rectangle 5">
            <a:extLst>
              <a:ext uri="{FF2B5EF4-FFF2-40B4-BE49-F238E27FC236}">
                <a16:creationId xmlns:a16="http://schemas.microsoft.com/office/drawing/2014/main" id="{7EC9FD35-7AAA-DFE7-B4F4-491B2D0284E4}"/>
              </a:ext>
            </a:extLst>
          </p:cNvPr>
          <p:cNvSpPr/>
          <p:nvPr/>
        </p:nvSpPr>
        <p:spPr>
          <a:xfrm>
            <a:off x="8397059" y="128230"/>
            <a:ext cx="1816972"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Vraag</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TextBox 7">
            <a:extLst>
              <a:ext uri="{FF2B5EF4-FFF2-40B4-BE49-F238E27FC236}">
                <a16:creationId xmlns:a16="http://schemas.microsoft.com/office/drawing/2014/main" id="{BB08274E-7425-8AEF-93D3-60FD9204477D}"/>
              </a:ext>
            </a:extLst>
          </p:cNvPr>
          <p:cNvSpPr txBox="1"/>
          <p:nvPr/>
        </p:nvSpPr>
        <p:spPr>
          <a:xfrm>
            <a:off x="6551676" y="1179790"/>
            <a:ext cx="506120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indent="0" algn="l"/>
            <a:r>
              <a:rPr lang="nl-NL" sz="1800" kern="1400" dirty="0">
                <a:ln>
                  <a:noFill/>
                </a:ln>
                <a:solidFill>
                  <a:srgbClr val="000000"/>
                </a:solidFill>
                <a:effectLst/>
                <a:latin typeface="Times New Roman" panose="02020603050405020304" pitchFamily="18" charset="0"/>
              </a:rPr>
              <a:t>1: Watter woord word gebruik vir die term RYK in Openbaring 20:1—6 </a:t>
            </a:r>
          </a:p>
        </p:txBody>
      </p:sp>
      <p:sp>
        <p:nvSpPr>
          <p:cNvPr id="9" name="TextBox 8">
            <a:extLst>
              <a:ext uri="{FF2B5EF4-FFF2-40B4-BE49-F238E27FC236}">
                <a16:creationId xmlns:a16="http://schemas.microsoft.com/office/drawing/2014/main" id="{B4A476B6-FA9D-F710-DFF3-8FBC7F34FEB0}"/>
              </a:ext>
            </a:extLst>
          </p:cNvPr>
          <p:cNvSpPr txBox="1"/>
          <p:nvPr/>
        </p:nvSpPr>
        <p:spPr>
          <a:xfrm>
            <a:off x="6830568" y="2249424"/>
            <a:ext cx="451713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f-ZA" dirty="0"/>
              <a:t>Daar is geen woord in die oorspronlike Grieks vir RYK, VREDERYK of KONINKRYK nie. Hier word ŉ term ingelees wat nie daar staan nie!</a:t>
            </a:r>
          </a:p>
        </p:txBody>
      </p:sp>
    </p:spTree>
    <p:extLst>
      <p:ext uri="{BB962C8B-B14F-4D97-AF65-F5344CB8AC3E}">
        <p14:creationId xmlns:p14="http://schemas.microsoft.com/office/powerpoint/2010/main" val="93873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48DC-A9B9-8E0D-2CAB-1D76F866E02B}"/>
              </a:ext>
            </a:extLst>
          </p:cNvPr>
          <p:cNvSpPr>
            <a:spLocks noGrp="1"/>
          </p:cNvSpPr>
          <p:nvPr>
            <p:ph type="title"/>
          </p:nvPr>
        </p:nvSpPr>
        <p:spPr>
          <a:xfrm>
            <a:off x="0" y="1"/>
            <a:ext cx="5669280" cy="877824"/>
          </a:xfrm>
        </p:spPr>
        <p:txBody>
          <a:bodyPr/>
          <a:lstStyle/>
          <a:p>
            <a:r>
              <a:rPr lang="af-ZA" dirty="0"/>
              <a:t>Toekomstige koninkryk</a:t>
            </a:r>
          </a:p>
        </p:txBody>
      </p:sp>
      <p:sp>
        <p:nvSpPr>
          <p:cNvPr id="3" name="Rectangle 2">
            <a:extLst>
              <a:ext uri="{FF2B5EF4-FFF2-40B4-BE49-F238E27FC236}">
                <a16:creationId xmlns:a16="http://schemas.microsoft.com/office/drawing/2014/main" id="{93069A91-3DCF-8B15-485B-06E6A9E3C724}"/>
              </a:ext>
            </a:extLst>
          </p:cNvPr>
          <p:cNvSpPr/>
          <p:nvPr/>
        </p:nvSpPr>
        <p:spPr>
          <a:xfrm>
            <a:off x="155448" y="926552"/>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Jesus gaan ŉ aardse koninkryk instel wanneer hy kom.</a:t>
            </a:r>
          </a:p>
        </p:txBody>
      </p:sp>
      <p:sp>
        <p:nvSpPr>
          <p:cNvPr id="4" name="Rectangle 3">
            <a:extLst>
              <a:ext uri="{FF2B5EF4-FFF2-40B4-BE49-F238E27FC236}">
                <a16:creationId xmlns:a16="http://schemas.microsoft.com/office/drawing/2014/main" id="{72D44E48-87A1-9A70-F860-33B2BC25EA44}"/>
              </a:ext>
            </a:extLst>
          </p:cNvPr>
          <p:cNvSpPr/>
          <p:nvPr/>
        </p:nvSpPr>
        <p:spPr>
          <a:xfrm>
            <a:off x="155448" y="2332620"/>
            <a:ext cx="5669280"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Hy sal oor die hele aarde regeer</a:t>
            </a:r>
          </a:p>
        </p:txBody>
      </p:sp>
      <p:sp>
        <p:nvSpPr>
          <p:cNvPr id="8" name="Rectangle 7">
            <a:extLst>
              <a:ext uri="{FF2B5EF4-FFF2-40B4-BE49-F238E27FC236}">
                <a16:creationId xmlns:a16="http://schemas.microsoft.com/office/drawing/2014/main" id="{AB2D18B0-25C6-91B4-4586-F3AEC45F538E}"/>
              </a:ext>
            </a:extLst>
          </p:cNvPr>
          <p:cNvSpPr/>
          <p:nvPr/>
        </p:nvSpPr>
        <p:spPr>
          <a:xfrm>
            <a:off x="6096000" y="284240"/>
            <a:ext cx="5669280" cy="7078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algn="ctr"/>
            <a:r>
              <a:rPr lang="nl-NL" sz="2000" dirty="0"/>
              <a:t>2: Wat sê Openbaring 11:15 oor die toekomstige ryk?</a:t>
            </a:r>
            <a:endParaRPr lang="af-ZA" sz="2000" dirty="0"/>
          </a:p>
        </p:txBody>
      </p:sp>
      <p:sp>
        <p:nvSpPr>
          <p:cNvPr id="9" name="Rectangle 8">
            <a:extLst>
              <a:ext uri="{FF2B5EF4-FFF2-40B4-BE49-F238E27FC236}">
                <a16:creationId xmlns:a16="http://schemas.microsoft.com/office/drawing/2014/main" id="{DA4BE6A5-9164-63D5-3E31-3F822E5E3730}"/>
              </a:ext>
            </a:extLst>
          </p:cNvPr>
          <p:cNvSpPr/>
          <p:nvPr/>
        </p:nvSpPr>
        <p:spPr>
          <a:xfrm>
            <a:off x="6096000" y="1084231"/>
            <a:ext cx="5669280" cy="1323439"/>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nl-NL" sz="2000" dirty="0"/>
              <a:t>Die koningskap behoort aan Christus</a:t>
            </a:r>
          </a:p>
          <a:p>
            <a:pPr algn="just"/>
            <a:r>
              <a:rPr lang="nl-NL" sz="2000" dirty="0"/>
              <a:t>Dis 'n ewige koningskap. Hoekom sou dit onderbreek word met die vrylating van Satan?</a:t>
            </a:r>
          </a:p>
          <a:p>
            <a:pPr algn="just"/>
            <a:r>
              <a:rPr lang="nl-NL" sz="2000" dirty="0"/>
              <a:t>Hier is nie sprake van 'n toekomstige wêreldryk nie</a:t>
            </a:r>
            <a:endParaRPr lang="af-ZA" sz="2000" dirty="0"/>
          </a:p>
        </p:txBody>
      </p:sp>
      <p:sp>
        <p:nvSpPr>
          <p:cNvPr id="5" name="Rectangle 4">
            <a:extLst>
              <a:ext uri="{FF2B5EF4-FFF2-40B4-BE49-F238E27FC236}">
                <a16:creationId xmlns:a16="http://schemas.microsoft.com/office/drawing/2014/main" id="{F3F811E4-CDA9-15FF-1E95-F17DC0D1F077}"/>
              </a:ext>
            </a:extLst>
          </p:cNvPr>
          <p:cNvSpPr/>
          <p:nvPr/>
        </p:nvSpPr>
        <p:spPr>
          <a:xfrm>
            <a:off x="155448" y="3107435"/>
            <a:ext cx="5669280"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Sy troon sal in Jerusalem wees</a:t>
            </a:r>
          </a:p>
        </p:txBody>
      </p:sp>
      <p:sp>
        <p:nvSpPr>
          <p:cNvPr id="6" name="Rectangle 5">
            <a:extLst>
              <a:ext uri="{FF2B5EF4-FFF2-40B4-BE49-F238E27FC236}">
                <a16:creationId xmlns:a16="http://schemas.microsoft.com/office/drawing/2014/main" id="{B3DC424A-2172-6BD3-25CA-3C0583534748}"/>
              </a:ext>
            </a:extLst>
          </p:cNvPr>
          <p:cNvSpPr/>
          <p:nvPr/>
        </p:nvSpPr>
        <p:spPr>
          <a:xfrm>
            <a:off x="6096000" y="2499775"/>
            <a:ext cx="5669280" cy="1015663"/>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algn="ctr"/>
            <a:r>
              <a:rPr lang="nl-NL" sz="2000" dirty="0"/>
              <a:t>3: Kan ons sê dat Daniël (2:44-45), Sagaria (14:9) en Johannes (Openbaring 11, 20) van dieselfde gebeure praat?</a:t>
            </a:r>
          </a:p>
        </p:txBody>
      </p:sp>
      <p:sp>
        <p:nvSpPr>
          <p:cNvPr id="7" name="Rectangle 6">
            <a:extLst>
              <a:ext uri="{FF2B5EF4-FFF2-40B4-BE49-F238E27FC236}">
                <a16:creationId xmlns:a16="http://schemas.microsoft.com/office/drawing/2014/main" id="{CBAF2236-F75B-ABB5-DE50-D5B633E230CE}"/>
              </a:ext>
            </a:extLst>
          </p:cNvPr>
          <p:cNvSpPr/>
          <p:nvPr/>
        </p:nvSpPr>
        <p:spPr>
          <a:xfrm>
            <a:off x="6096000" y="3607542"/>
            <a:ext cx="5669280" cy="3170099"/>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nl-NL" sz="2000" dirty="0"/>
              <a:t>Waarskynlik nie!</a:t>
            </a:r>
          </a:p>
          <a:p>
            <a:pPr marL="457200" indent="-457200" algn="just">
              <a:buFont typeface="Arial" panose="020B0604020202020204" pitchFamily="34" charset="0"/>
              <a:buChar char="•"/>
            </a:pPr>
            <a:r>
              <a:rPr lang="nl-NL" sz="2000" dirty="0"/>
              <a:t>Daniël stel dat 'n ewige koninkryk kom, maar nie WAAR nie.</a:t>
            </a:r>
          </a:p>
          <a:p>
            <a:pPr marL="457200" indent="-457200" algn="just">
              <a:buFont typeface="Arial" panose="020B0604020202020204" pitchFamily="34" charset="0"/>
              <a:buChar char="•"/>
            </a:pPr>
            <a:r>
              <a:rPr lang="nl-NL" sz="2000" dirty="0"/>
              <a:t>Sagaria meld dat helfte in ballingskap sal gaan. (Na die Romeine Jerusalem ingeneem het?). Vrede?</a:t>
            </a:r>
          </a:p>
          <a:p>
            <a:pPr marL="457200" indent="-457200" algn="just">
              <a:buFont typeface="Arial" panose="020B0604020202020204" pitchFamily="34" charset="0"/>
              <a:buChar char="•"/>
            </a:pPr>
            <a:r>
              <a:rPr lang="nl-NL" sz="2000" dirty="0"/>
              <a:t>Johannes noem dit die "geliefde stad".</a:t>
            </a:r>
          </a:p>
          <a:p>
            <a:pPr marL="457200" indent="-457200" algn="just">
              <a:buFont typeface="Arial" panose="020B0604020202020204" pitchFamily="34" charset="0"/>
              <a:buChar char="•"/>
            </a:pPr>
            <a:r>
              <a:rPr lang="af-ZA" sz="2000" dirty="0"/>
              <a:t>Let op dat Johannes sê dat Jesus die oorwinnaar is (Openbaring 19), maar dat God kom woon by die mense (Openbaring 21, 22).</a:t>
            </a:r>
          </a:p>
        </p:txBody>
      </p:sp>
    </p:spTree>
    <p:extLst>
      <p:ext uri="{BB962C8B-B14F-4D97-AF65-F5344CB8AC3E}">
        <p14:creationId xmlns:p14="http://schemas.microsoft.com/office/powerpoint/2010/main" val="315832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D1703-09C4-26A0-AFB5-2FEC52106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5D17B-7C08-1EB7-1DDA-8C9837AE85A5}"/>
              </a:ext>
            </a:extLst>
          </p:cNvPr>
          <p:cNvSpPr>
            <a:spLocks noGrp="1"/>
          </p:cNvSpPr>
          <p:nvPr>
            <p:ph type="title"/>
          </p:nvPr>
        </p:nvSpPr>
        <p:spPr>
          <a:xfrm>
            <a:off x="0" y="0"/>
            <a:ext cx="5669280" cy="877824"/>
          </a:xfrm>
        </p:spPr>
        <p:txBody>
          <a:bodyPr/>
          <a:lstStyle/>
          <a:p>
            <a:r>
              <a:rPr lang="af-ZA" dirty="0"/>
              <a:t>Toekomstige koninkryk</a:t>
            </a:r>
          </a:p>
        </p:txBody>
      </p:sp>
      <p:sp>
        <p:nvSpPr>
          <p:cNvPr id="6" name="Rectangle 5">
            <a:extLst>
              <a:ext uri="{FF2B5EF4-FFF2-40B4-BE49-F238E27FC236}">
                <a16:creationId xmlns:a16="http://schemas.microsoft.com/office/drawing/2014/main" id="{D2FDAB88-42EB-9DDA-11F9-16A75FDB24F0}"/>
              </a:ext>
            </a:extLst>
          </p:cNvPr>
          <p:cNvSpPr/>
          <p:nvPr/>
        </p:nvSpPr>
        <p:spPr>
          <a:xfrm>
            <a:off x="241173" y="997622"/>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Ouderlinge kom saam met Jesus om as konings te heers</a:t>
            </a:r>
          </a:p>
        </p:txBody>
      </p:sp>
      <p:sp>
        <p:nvSpPr>
          <p:cNvPr id="7" name="Rectangle 6">
            <a:extLst>
              <a:ext uri="{FF2B5EF4-FFF2-40B4-BE49-F238E27FC236}">
                <a16:creationId xmlns:a16="http://schemas.microsoft.com/office/drawing/2014/main" id="{E8D70B27-5F0F-09B7-5C80-0828A319044A}"/>
              </a:ext>
            </a:extLst>
          </p:cNvPr>
          <p:cNvSpPr/>
          <p:nvPr/>
        </p:nvSpPr>
        <p:spPr>
          <a:xfrm>
            <a:off x="241173" y="3083089"/>
            <a:ext cx="5669280" cy="13849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Satan (as heerser van hierdie wêreld) se mag word verbreek en Christus het alle mag</a:t>
            </a:r>
          </a:p>
        </p:txBody>
      </p:sp>
      <p:sp>
        <p:nvSpPr>
          <p:cNvPr id="8" name="Rectangle 7">
            <a:extLst>
              <a:ext uri="{FF2B5EF4-FFF2-40B4-BE49-F238E27FC236}">
                <a16:creationId xmlns:a16="http://schemas.microsoft.com/office/drawing/2014/main" id="{9BC39AE0-A12E-913C-5BF5-033F26F08860}"/>
              </a:ext>
            </a:extLst>
          </p:cNvPr>
          <p:cNvSpPr/>
          <p:nvPr/>
        </p:nvSpPr>
        <p:spPr>
          <a:xfrm>
            <a:off x="6096000" y="643678"/>
            <a:ext cx="5669280" cy="7078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algn="ctr"/>
            <a:r>
              <a:rPr lang="nl-NL" sz="2000" dirty="0"/>
              <a:t>4: Van watter koninkryk praat Openbaring 5:9, 10 as ons dit met 2 Timoteus 2:12 saamlees? </a:t>
            </a:r>
          </a:p>
        </p:txBody>
      </p:sp>
      <p:sp>
        <p:nvSpPr>
          <p:cNvPr id="9" name="Rectangle 8">
            <a:extLst>
              <a:ext uri="{FF2B5EF4-FFF2-40B4-BE49-F238E27FC236}">
                <a16:creationId xmlns:a16="http://schemas.microsoft.com/office/drawing/2014/main" id="{6D068793-8115-32BA-2DCA-2E946B9B0148}"/>
              </a:ext>
            </a:extLst>
          </p:cNvPr>
          <p:cNvSpPr/>
          <p:nvPr/>
        </p:nvSpPr>
        <p:spPr>
          <a:xfrm>
            <a:off x="6096000" y="1555607"/>
            <a:ext cx="5669280" cy="1323439"/>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Waarom moet dit saam gelees word? Paulus praat (binne konteks) oor die geloofslewe hier en nou.</a:t>
            </a:r>
          </a:p>
          <a:p>
            <a:pPr algn="just"/>
            <a:r>
              <a:rPr lang="af-ZA" sz="2000"/>
              <a:t>Openbaring </a:t>
            </a:r>
            <a:r>
              <a:rPr lang="af-ZA" sz="2000" dirty="0"/>
              <a:t>praat nie van ŉ </a:t>
            </a:r>
            <a:r>
              <a:rPr lang="af-ZA" sz="2000"/>
              <a:t>toekomstige koninkryk </a:t>
            </a:r>
            <a:r>
              <a:rPr lang="af-ZA" sz="2000" dirty="0"/>
              <a:t>nie, maar die  begin van die eindoordele.</a:t>
            </a:r>
          </a:p>
        </p:txBody>
      </p:sp>
      <p:sp>
        <p:nvSpPr>
          <p:cNvPr id="3" name="Rectangle 2">
            <a:extLst>
              <a:ext uri="{FF2B5EF4-FFF2-40B4-BE49-F238E27FC236}">
                <a16:creationId xmlns:a16="http://schemas.microsoft.com/office/drawing/2014/main" id="{2BD1B8B2-5319-3707-90A8-28EB5842C37B}"/>
              </a:ext>
            </a:extLst>
          </p:cNvPr>
          <p:cNvSpPr/>
          <p:nvPr/>
        </p:nvSpPr>
        <p:spPr>
          <a:xfrm>
            <a:off x="6096000" y="3083089"/>
            <a:ext cx="5669280" cy="3693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marL="0" marR="0" indent="0" algn="l"/>
            <a:r>
              <a:rPr lang="nl-NL" sz="1800" kern="1400" dirty="0">
                <a:ln>
                  <a:noFill/>
                </a:ln>
                <a:solidFill>
                  <a:srgbClr val="000000"/>
                </a:solidFill>
                <a:effectLst/>
                <a:latin typeface="Aptos" panose="020B0004020202020204" pitchFamily="34" charset="0"/>
              </a:rPr>
              <a:t>5: Wanneer word Satan se mag verbreek?</a:t>
            </a:r>
            <a:endParaRPr lang="nl-NL" sz="1800" kern="1400" dirty="0">
              <a:ln>
                <a:noFill/>
              </a:ln>
              <a:solidFill>
                <a:srgbClr val="000000"/>
              </a:solidFill>
              <a:effectLst/>
              <a:latin typeface="Times New Roman" panose="02020603050405020304" pitchFamily="18" charset="0"/>
            </a:endParaRPr>
          </a:p>
        </p:txBody>
      </p:sp>
      <p:sp>
        <p:nvSpPr>
          <p:cNvPr id="4" name="Rectangle 3">
            <a:extLst>
              <a:ext uri="{FF2B5EF4-FFF2-40B4-BE49-F238E27FC236}">
                <a16:creationId xmlns:a16="http://schemas.microsoft.com/office/drawing/2014/main" id="{368CBBAE-A835-6DA9-9EE0-8DD33A383819}"/>
              </a:ext>
            </a:extLst>
          </p:cNvPr>
          <p:cNvSpPr/>
          <p:nvPr/>
        </p:nvSpPr>
        <p:spPr>
          <a:xfrm>
            <a:off x="6096000" y="3656464"/>
            <a:ext cx="5669280" cy="707886"/>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Wanneer hy in die vuurpoel gewerp word (Openbaring 20:10).</a:t>
            </a:r>
          </a:p>
        </p:txBody>
      </p:sp>
    </p:spTree>
    <p:extLst>
      <p:ext uri="{BB962C8B-B14F-4D97-AF65-F5344CB8AC3E}">
        <p14:creationId xmlns:p14="http://schemas.microsoft.com/office/powerpoint/2010/main" val="275091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AFEF5-F33E-0EBD-7CF7-06F595FDB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F1A15-3D47-E2CC-DDBD-DEE563BFB864}"/>
              </a:ext>
            </a:extLst>
          </p:cNvPr>
          <p:cNvSpPr>
            <a:spLocks noGrp="1"/>
          </p:cNvSpPr>
          <p:nvPr>
            <p:ph type="title"/>
          </p:nvPr>
        </p:nvSpPr>
        <p:spPr>
          <a:xfrm>
            <a:off x="0" y="1"/>
            <a:ext cx="5669280" cy="877824"/>
          </a:xfrm>
        </p:spPr>
        <p:txBody>
          <a:bodyPr/>
          <a:lstStyle/>
          <a:p>
            <a:r>
              <a:rPr lang="af-ZA" dirty="0"/>
              <a:t>Toekomstige koninkryk</a:t>
            </a:r>
          </a:p>
        </p:txBody>
      </p:sp>
      <p:sp>
        <p:nvSpPr>
          <p:cNvPr id="3" name="Rectangle 2">
            <a:extLst>
              <a:ext uri="{FF2B5EF4-FFF2-40B4-BE49-F238E27FC236}">
                <a16:creationId xmlns:a16="http://schemas.microsoft.com/office/drawing/2014/main" id="{A378640A-B651-05A2-2D11-FA16CE6B9EFA}"/>
              </a:ext>
            </a:extLst>
          </p:cNvPr>
          <p:cNvSpPr/>
          <p:nvPr/>
        </p:nvSpPr>
        <p:spPr>
          <a:xfrm>
            <a:off x="155448" y="1141995"/>
            <a:ext cx="5669280"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Jesus gaan met ŉ streng hand regeer</a:t>
            </a:r>
          </a:p>
        </p:txBody>
      </p:sp>
      <p:sp>
        <p:nvSpPr>
          <p:cNvPr id="4" name="Rectangle 3">
            <a:extLst>
              <a:ext uri="{FF2B5EF4-FFF2-40B4-BE49-F238E27FC236}">
                <a16:creationId xmlns:a16="http://schemas.microsoft.com/office/drawing/2014/main" id="{DA2DDC5E-6BDC-32E7-3BAA-F01F214E4A7A}"/>
              </a:ext>
            </a:extLst>
          </p:cNvPr>
          <p:cNvSpPr/>
          <p:nvPr/>
        </p:nvSpPr>
        <p:spPr>
          <a:xfrm>
            <a:off x="155448" y="2806673"/>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Jerusalem ontmoetingspunt tussen hemel en aarde</a:t>
            </a:r>
          </a:p>
        </p:txBody>
      </p:sp>
      <p:sp>
        <p:nvSpPr>
          <p:cNvPr id="6" name="Rectangle 5">
            <a:extLst>
              <a:ext uri="{FF2B5EF4-FFF2-40B4-BE49-F238E27FC236}">
                <a16:creationId xmlns:a16="http://schemas.microsoft.com/office/drawing/2014/main" id="{DF413CEA-7228-C7AF-3CD6-E6A26E706F20}"/>
              </a:ext>
            </a:extLst>
          </p:cNvPr>
          <p:cNvSpPr/>
          <p:nvPr/>
        </p:nvSpPr>
        <p:spPr>
          <a:xfrm>
            <a:off x="155448" y="4816062"/>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Christelike godsdiens is wêreldgodsdiens</a:t>
            </a:r>
          </a:p>
        </p:txBody>
      </p:sp>
      <p:sp>
        <p:nvSpPr>
          <p:cNvPr id="10" name="Rectangle 9">
            <a:extLst>
              <a:ext uri="{FF2B5EF4-FFF2-40B4-BE49-F238E27FC236}">
                <a16:creationId xmlns:a16="http://schemas.microsoft.com/office/drawing/2014/main" id="{9A942551-2E2D-770F-A208-32B3FAB8FB8C}"/>
              </a:ext>
            </a:extLst>
          </p:cNvPr>
          <p:cNvSpPr/>
          <p:nvPr/>
        </p:nvSpPr>
        <p:spPr>
          <a:xfrm>
            <a:off x="6096000" y="634164"/>
            <a:ext cx="5669280" cy="6463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marL="0" marR="0" indent="0" algn="l"/>
            <a:r>
              <a:rPr lang="nl-NL" sz="1800" kern="1400" dirty="0">
                <a:ln>
                  <a:noFill/>
                </a:ln>
                <a:solidFill>
                  <a:srgbClr val="000000"/>
                </a:solidFill>
                <a:effectLst/>
                <a:latin typeface="Aptos" panose="020B0004020202020204" pitchFamily="34" charset="0"/>
              </a:rPr>
              <a:t>6: Preek Openbaring 2:25-27 ŉ wêreldregering met gelowiges op die troon? Wat sê die konteks?</a:t>
            </a:r>
          </a:p>
        </p:txBody>
      </p:sp>
      <p:sp>
        <p:nvSpPr>
          <p:cNvPr id="11" name="Rectangle 10">
            <a:extLst>
              <a:ext uri="{FF2B5EF4-FFF2-40B4-BE49-F238E27FC236}">
                <a16:creationId xmlns:a16="http://schemas.microsoft.com/office/drawing/2014/main" id="{A4761E5B-8B44-2C6E-D753-5181A0906607}"/>
              </a:ext>
            </a:extLst>
          </p:cNvPr>
          <p:cNvSpPr/>
          <p:nvPr/>
        </p:nvSpPr>
        <p:spPr>
          <a:xfrm>
            <a:off x="6096000" y="1370817"/>
            <a:ext cx="5669280" cy="1015663"/>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Hier word spesifiek gepreek teen die werke van Satan in Tiatira en hoe Jesus Satan se werk vernietig. Geen algemene vrederyk nie.</a:t>
            </a:r>
          </a:p>
        </p:txBody>
      </p:sp>
      <p:sp>
        <p:nvSpPr>
          <p:cNvPr id="12" name="Rectangle 11">
            <a:extLst>
              <a:ext uri="{FF2B5EF4-FFF2-40B4-BE49-F238E27FC236}">
                <a16:creationId xmlns:a16="http://schemas.microsoft.com/office/drawing/2014/main" id="{B0D63A35-2B36-98AB-530D-6D421D06E78C}"/>
              </a:ext>
            </a:extLst>
          </p:cNvPr>
          <p:cNvSpPr/>
          <p:nvPr/>
        </p:nvSpPr>
        <p:spPr>
          <a:xfrm>
            <a:off x="6096000" y="2662861"/>
            <a:ext cx="5669280" cy="6463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marL="0" marR="0" indent="0" algn="l"/>
            <a:r>
              <a:rPr lang="nl-NL" sz="1800" kern="1400" dirty="0">
                <a:ln>
                  <a:noFill/>
                </a:ln>
                <a:solidFill>
                  <a:srgbClr val="000000"/>
                </a:solidFill>
                <a:effectLst/>
                <a:latin typeface="Aptos" panose="020B0004020202020204" pitchFamily="34" charset="0"/>
              </a:rPr>
              <a:t>7: Preek Jesaja 2:2-4 en Sagaria 8:22 ŉ fisiese hoofstad van wêreldregering? </a:t>
            </a:r>
          </a:p>
        </p:txBody>
      </p:sp>
      <p:sp>
        <p:nvSpPr>
          <p:cNvPr id="13" name="Rectangle 12">
            <a:extLst>
              <a:ext uri="{FF2B5EF4-FFF2-40B4-BE49-F238E27FC236}">
                <a16:creationId xmlns:a16="http://schemas.microsoft.com/office/drawing/2014/main" id="{89CA85BB-AE19-9583-653C-002C52DA8F55}"/>
              </a:ext>
            </a:extLst>
          </p:cNvPr>
          <p:cNvSpPr/>
          <p:nvPr/>
        </p:nvSpPr>
        <p:spPr>
          <a:xfrm>
            <a:off x="6096000" y="3384126"/>
            <a:ext cx="5669280" cy="707886"/>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Nee. Die belangrikheid van Jerusalem as setel van Godsdiens word hier beklemtoon.</a:t>
            </a:r>
          </a:p>
        </p:txBody>
      </p:sp>
      <p:sp>
        <p:nvSpPr>
          <p:cNvPr id="14" name="Rectangle 13">
            <a:extLst>
              <a:ext uri="{FF2B5EF4-FFF2-40B4-BE49-F238E27FC236}">
                <a16:creationId xmlns:a16="http://schemas.microsoft.com/office/drawing/2014/main" id="{CCD169FA-BE1C-1693-19F3-154B7B0E3AA4}"/>
              </a:ext>
            </a:extLst>
          </p:cNvPr>
          <p:cNvSpPr/>
          <p:nvPr/>
        </p:nvSpPr>
        <p:spPr>
          <a:xfrm>
            <a:off x="6096000" y="4446730"/>
            <a:ext cx="5669280" cy="3693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marL="0" marR="0" indent="0" algn="l"/>
            <a:r>
              <a:rPr lang="nl-NL" sz="1800" kern="1400" dirty="0">
                <a:ln>
                  <a:noFill/>
                </a:ln>
                <a:solidFill>
                  <a:srgbClr val="000000"/>
                </a:solidFill>
                <a:effectLst/>
                <a:latin typeface="Aptos" panose="020B0004020202020204" pitchFamily="34" charset="0"/>
              </a:rPr>
              <a:t>8: Preek Jesaja 11:9 'n wêreldregering sonder sonde? </a:t>
            </a:r>
          </a:p>
        </p:txBody>
      </p:sp>
      <p:sp>
        <p:nvSpPr>
          <p:cNvPr id="15" name="Rectangle 14">
            <a:extLst>
              <a:ext uri="{FF2B5EF4-FFF2-40B4-BE49-F238E27FC236}">
                <a16:creationId xmlns:a16="http://schemas.microsoft.com/office/drawing/2014/main" id="{9326A54F-047B-88C9-B969-F8461605FEED}"/>
              </a:ext>
            </a:extLst>
          </p:cNvPr>
          <p:cNvSpPr/>
          <p:nvPr/>
        </p:nvSpPr>
        <p:spPr>
          <a:xfrm>
            <a:off x="6096000" y="4890996"/>
            <a:ext cx="5669280" cy="1323439"/>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Nee. Die klem val op die "heilige berg" waar die tempel staan. Die wêreld dra kennis van die volheid van die genade van God, maar hier staan nie dat hulle dit gehoorsaam nie of aanvaar nie.</a:t>
            </a:r>
          </a:p>
        </p:txBody>
      </p:sp>
    </p:spTree>
    <p:extLst>
      <p:ext uri="{BB962C8B-B14F-4D97-AF65-F5344CB8AC3E}">
        <p14:creationId xmlns:p14="http://schemas.microsoft.com/office/powerpoint/2010/main" val="143320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D8701-156E-A4E6-3BDD-319D139A5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1AFF9-95BC-AB0B-F1FF-2A6F3FEC8DED}"/>
              </a:ext>
            </a:extLst>
          </p:cNvPr>
          <p:cNvSpPr>
            <a:spLocks noGrp="1"/>
          </p:cNvSpPr>
          <p:nvPr>
            <p:ph type="title"/>
          </p:nvPr>
        </p:nvSpPr>
        <p:spPr>
          <a:xfrm>
            <a:off x="0" y="1"/>
            <a:ext cx="5669280" cy="877824"/>
          </a:xfrm>
        </p:spPr>
        <p:txBody>
          <a:bodyPr/>
          <a:lstStyle/>
          <a:p>
            <a:r>
              <a:rPr lang="af-ZA" dirty="0"/>
              <a:t>Toekomstige koninkryk</a:t>
            </a:r>
          </a:p>
        </p:txBody>
      </p:sp>
      <p:sp>
        <p:nvSpPr>
          <p:cNvPr id="7" name="Rectangle 6">
            <a:extLst>
              <a:ext uri="{FF2B5EF4-FFF2-40B4-BE49-F238E27FC236}">
                <a16:creationId xmlns:a16="http://schemas.microsoft.com/office/drawing/2014/main" id="{BF4448E8-E768-21BC-6A15-8AC856F6958E}"/>
              </a:ext>
            </a:extLst>
          </p:cNvPr>
          <p:cNvSpPr/>
          <p:nvPr/>
        </p:nvSpPr>
        <p:spPr>
          <a:xfrm>
            <a:off x="213360" y="893763"/>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Daar sal geen vyandigheid of politieke verskille wees nie</a:t>
            </a:r>
          </a:p>
        </p:txBody>
      </p:sp>
      <p:sp>
        <p:nvSpPr>
          <p:cNvPr id="10" name="Rectangle 9">
            <a:extLst>
              <a:ext uri="{FF2B5EF4-FFF2-40B4-BE49-F238E27FC236}">
                <a16:creationId xmlns:a16="http://schemas.microsoft.com/office/drawing/2014/main" id="{A8558F6D-4EF7-1AC1-CBB9-A310BC853FED}"/>
              </a:ext>
            </a:extLst>
          </p:cNvPr>
          <p:cNvSpPr/>
          <p:nvPr/>
        </p:nvSpPr>
        <p:spPr>
          <a:xfrm>
            <a:off x="6096000" y="480602"/>
            <a:ext cx="5669280" cy="6463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marL="0" marR="0" indent="0" algn="l"/>
            <a:r>
              <a:rPr lang="nl-NL" sz="1800" kern="1400" dirty="0">
                <a:ln>
                  <a:noFill/>
                </a:ln>
                <a:solidFill>
                  <a:srgbClr val="000000"/>
                </a:solidFill>
                <a:effectLst/>
                <a:latin typeface="Aptos" panose="020B0004020202020204" pitchFamily="34" charset="0"/>
              </a:rPr>
              <a:t>9: Preek Jeremia 3:17  ŉ wêreldregering sonder </a:t>
            </a:r>
            <a:r>
              <a:rPr lang="nl-NL" kern="1400" dirty="0">
                <a:solidFill>
                  <a:srgbClr val="000000"/>
                </a:solidFill>
                <a:latin typeface="Aptos" panose="020B0004020202020204" pitchFamily="34" charset="0"/>
              </a:rPr>
              <a:t>vyandigheid en politieke verskille?</a:t>
            </a:r>
            <a:r>
              <a:rPr lang="nl-NL" sz="1800" kern="1400" dirty="0">
                <a:ln>
                  <a:noFill/>
                </a:ln>
                <a:solidFill>
                  <a:srgbClr val="000000"/>
                </a:solidFill>
                <a:effectLst/>
                <a:latin typeface="Aptos" panose="020B0004020202020204" pitchFamily="34" charset="0"/>
              </a:rPr>
              <a:t> Wat sê die konteks?</a:t>
            </a:r>
          </a:p>
        </p:txBody>
      </p:sp>
      <p:sp>
        <p:nvSpPr>
          <p:cNvPr id="11" name="Rectangle 10">
            <a:extLst>
              <a:ext uri="{FF2B5EF4-FFF2-40B4-BE49-F238E27FC236}">
                <a16:creationId xmlns:a16="http://schemas.microsoft.com/office/drawing/2014/main" id="{C389A137-48C7-6C7E-DC8D-C07FD59209CB}"/>
              </a:ext>
            </a:extLst>
          </p:cNvPr>
          <p:cNvSpPr/>
          <p:nvPr/>
        </p:nvSpPr>
        <p:spPr>
          <a:xfrm>
            <a:off x="6096000" y="1216929"/>
            <a:ext cx="5669280" cy="1323439"/>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Hier word gepreek teen die troueloosheid van die twee koninkryke. Hier word gevra dat hulle die gesag van die HERE aanvaar en daarvolgens leef. Dit gebeur nie – albei gaan in Ballingskap.</a:t>
            </a:r>
          </a:p>
        </p:txBody>
      </p:sp>
      <p:sp>
        <p:nvSpPr>
          <p:cNvPr id="12" name="Rectangle 11">
            <a:extLst>
              <a:ext uri="{FF2B5EF4-FFF2-40B4-BE49-F238E27FC236}">
                <a16:creationId xmlns:a16="http://schemas.microsoft.com/office/drawing/2014/main" id="{5A653DC9-924F-24AA-018D-EFD51F49141F}"/>
              </a:ext>
            </a:extLst>
          </p:cNvPr>
          <p:cNvSpPr/>
          <p:nvPr/>
        </p:nvSpPr>
        <p:spPr>
          <a:xfrm>
            <a:off x="6096000" y="2704647"/>
            <a:ext cx="5669280" cy="6463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marL="0" marR="0" indent="0" algn="l"/>
            <a:r>
              <a:rPr lang="nl-NL" sz="1800" kern="1400" dirty="0">
                <a:ln>
                  <a:noFill/>
                </a:ln>
                <a:solidFill>
                  <a:srgbClr val="000000"/>
                </a:solidFill>
                <a:effectLst/>
                <a:latin typeface="Aptos" panose="020B0004020202020204" pitchFamily="34" charset="0"/>
              </a:rPr>
              <a:t>10: Watter vergewing van sonde word gepreek in Matteus 26:41 en Sagaria 14:16-17?</a:t>
            </a:r>
          </a:p>
        </p:txBody>
      </p:sp>
      <p:sp>
        <p:nvSpPr>
          <p:cNvPr id="13" name="Rectangle 12">
            <a:extLst>
              <a:ext uri="{FF2B5EF4-FFF2-40B4-BE49-F238E27FC236}">
                <a16:creationId xmlns:a16="http://schemas.microsoft.com/office/drawing/2014/main" id="{C18E7956-F8F5-A39F-4BF4-9941B77E0922}"/>
              </a:ext>
            </a:extLst>
          </p:cNvPr>
          <p:cNvSpPr/>
          <p:nvPr/>
        </p:nvSpPr>
        <p:spPr>
          <a:xfrm>
            <a:off x="6096000" y="3406837"/>
            <a:ext cx="5669280" cy="707886"/>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Geen.  Daar word getoon dat daar algehele ongehoorsaamheid, en dus sonde, sal geskied.</a:t>
            </a:r>
          </a:p>
        </p:txBody>
      </p:sp>
      <p:sp>
        <p:nvSpPr>
          <p:cNvPr id="14" name="Rectangle 13">
            <a:extLst>
              <a:ext uri="{FF2B5EF4-FFF2-40B4-BE49-F238E27FC236}">
                <a16:creationId xmlns:a16="http://schemas.microsoft.com/office/drawing/2014/main" id="{B472C6CD-B819-C024-D44E-AEDE2BD0EE8C}"/>
              </a:ext>
            </a:extLst>
          </p:cNvPr>
          <p:cNvSpPr/>
          <p:nvPr/>
        </p:nvSpPr>
        <p:spPr>
          <a:xfrm>
            <a:off x="6096000" y="4446730"/>
            <a:ext cx="5669280" cy="3693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marL="0" marR="0" indent="0" algn="l"/>
            <a:r>
              <a:rPr lang="nl-NL" sz="1800" kern="1400" dirty="0">
                <a:ln>
                  <a:noFill/>
                </a:ln>
                <a:solidFill>
                  <a:srgbClr val="000000"/>
                </a:solidFill>
                <a:effectLst/>
                <a:latin typeface="Aptos" panose="020B0004020202020204" pitchFamily="34" charset="0"/>
              </a:rPr>
              <a:t>11: Verklaar Sagaria 14:16-17. </a:t>
            </a:r>
          </a:p>
        </p:txBody>
      </p:sp>
      <p:sp>
        <p:nvSpPr>
          <p:cNvPr id="15" name="Rectangle 14">
            <a:extLst>
              <a:ext uri="{FF2B5EF4-FFF2-40B4-BE49-F238E27FC236}">
                <a16:creationId xmlns:a16="http://schemas.microsoft.com/office/drawing/2014/main" id="{4FBB14B6-3A12-24B3-A199-76EBBF0F2880}"/>
              </a:ext>
            </a:extLst>
          </p:cNvPr>
          <p:cNvSpPr/>
          <p:nvPr/>
        </p:nvSpPr>
        <p:spPr>
          <a:xfrm>
            <a:off x="6096000" y="4890996"/>
            <a:ext cx="5669280" cy="1323439"/>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Hier is geen sprake van Armageddon nie. Hier is geen spake van ŉ oorblyfsel nie. Hier word duidelik gestel dat die volke wat teen God is deur die allerellendigste lot getref gaan word.</a:t>
            </a:r>
          </a:p>
        </p:txBody>
      </p:sp>
      <p:sp>
        <p:nvSpPr>
          <p:cNvPr id="8" name="Rectangle 7">
            <a:extLst>
              <a:ext uri="{FF2B5EF4-FFF2-40B4-BE49-F238E27FC236}">
                <a16:creationId xmlns:a16="http://schemas.microsoft.com/office/drawing/2014/main" id="{E7584FE0-1D08-8AE7-6D8B-2FC698B3DE68}"/>
              </a:ext>
            </a:extLst>
          </p:cNvPr>
          <p:cNvSpPr/>
          <p:nvPr/>
        </p:nvSpPr>
        <p:spPr>
          <a:xfrm>
            <a:off x="213360" y="2704647"/>
            <a:ext cx="5669280"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Slegs een sonde: laksheid</a:t>
            </a:r>
          </a:p>
        </p:txBody>
      </p:sp>
      <p:sp>
        <p:nvSpPr>
          <p:cNvPr id="9" name="Rectangle 8">
            <a:extLst>
              <a:ext uri="{FF2B5EF4-FFF2-40B4-BE49-F238E27FC236}">
                <a16:creationId xmlns:a16="http://schemas.microsoft.com/office/drawing/2014/main" id="{AC2A7B21-FA6B-792D-81B8-50EC3F76BA3E}"/>
              </a:ext>
            </a:extLst>
          </p:cNvPr>
          <p:cNvSpPr/>
          <p:nvPr/>
        </p:nvSpPr>
        <p:spPr>
          <a:xfrm>
            <a:off x="0" y="4383164"/>
            <a:ext cx="5669280" cy="13849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Aarde se bevolking is sterflike ongeredde mense wat Armageddon oorleef het</a:t>
            </a:r>
          </a:p>
        </p:txBody>
      </p:sp>
    </p:spTree>
    <p:extLst>
      <p:ext uri="{BB962C8B-B14F-4D97-AF65-F5344CB8AC3E}">
        <p14:creationId xmlns:p14="http://schemas.microsoft.com/office/powerpoint/2010/main" val="9467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10BEA-6A7E-BD38-5678-F9F2DA79F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0DF421-9797-8283-AA1E-71205E004102}"/>
              </a:ext>
            </a:extLst>
          </p:cNvPr>
          <p:cNvSpPr>
            <a:spLocks noGrp="1"/>
          </p:cNvSpPr>
          <p:nvPr>
            <p:ph type="title"/>
          </p:nvPr>
        </p:nvSpPr>
        <p:spPr>
          <a:xfrm>
            <a:off x="0" y="1"/>
            <a:ext cx="5669280" cy="877824"/>
          </a:xfrm>
        </p:spPr>
        <p:txBody>
          <a:bodyPr/>
          <a:lstStyle/>
          <a:p>
            <a:r>
              <a:rPr lang="af-ZA" dirty="0"/>
              <a:t>Toekomstige koninkryk</a:t>
            </a:r>
          </a:p>
        </p:txBody>
      </p:sp>
      <p:sp>
        <p:nvSpPr>
          <p:cNvPr id="5" name="Rectangle 4">
            <a:extLst>
              <a:ext uri="{FF2B5EF4-FFF2-40B4-BE49-F238E27FC236}">
                <a16:creationId xmlns:a16="http://schemas.microsoft.com/office/drawing/2014/main" id="{EA5B4D6B-362D-47FF-9399-2E36BE85863A}"/>
              </a:ext>
            </a:extLst>
          </p:cNvPr>
          <p:cNvSpPr/>
          <p:nvPr/>
        </p:nvSpPr>
        <p:spPr>
          <a:xfrm>
            <a:off x="155448" y="1054207"/>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ŉ Klein aantal mense sal na die wederkoms gered word.</a:t>
            </a:r>
          </a:p>
        </p:txBody>
      </p:sp>
      <p:sp>
        <p:nvSpPr>
          <p:cNvPr id="8" name="Rectangle 7">
            <a:extLst>
              <a:ext uri="{FF2B5EF4-FFF2-40B4-BE49-F238E27FC236}">
                <a16:creationId xmlns:a16="http://schemas.microsoft.com/office/drawing/2014/main" id="{A4F87B2D-DD49-0803-5F92-0D937FA0864C}"/>
              </a:ext>
            </a:extLst>
          </p:cNvPr>
          <p:cNvSpPr/>
          <p:nvPr/>
        </p:nvSpPr>
        <p:spPr>
          <a:xfrm>
            <a:off x="6096000" y="548707"/>
            <a:ext cx="5669280" cy="9233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marL="0" marR="0" indent="0" algn="l"/>
            <a:r>
              <a:rPr lang="nl-NL" sz="1800" kern="1400" dirty="0">
                <a:ln>
                  <a:noFill/>
                </a:ln>
                <a:solidFill>
                  <a:srgbClr val="000000"/>
                </a:solidFill>
                <a:effectLst/>
                <a:latin typeface="Aptos" panose="020B0004020202020204" pitchFamily="34" charset="0"/>
              </a:rPr>
              <a:t>12: </a:t>
            </a:r>
            <a:r>
              <a:rPr lang="af-ZA" sz="1800" dirty="0">
                <a:effectLst/>
                <a:latin typeface="Arial" panose="020B0604020202020204" pitchFamily="34" charset="0"/>
                <a:ea typeface="Times New Roman" panose="02020603050405020304" pitchFamily="18" charset="0"/>
                <a:cs typeface="Times New Roman" panose="02020603050405020304" pitchFamily="18" charset="0"/>
              </a:rPr>
              <a:t>Watter booskap is daar vir ongeredde mense as ons Sagaria 12:10-14; 13:1,9 en Matteus 24:30-31 saamlees?</a:t>
            </a:r>
            <a:endParaRPr lang="nl-NL" sz="1800" kern="1400" dirty="0">
              <a:ln>
                <a:noFill/>
              </a:ln>
              <a:solidFill>
                <a:srgbClr val="000000"/>
              </a:solidFill>
              <a:effectLst/>
              <a:latin typeface="Aptos" panose="020B0004020202020204" pitchFamily="34" charset="0"/>
            </a:endParaRPr>
          </a:p>
        </p:txBody>
      </p:sp>
      <p:sp>
        <p:nvSpPr>
          <p:cNvPr id="9" name="Rectangle 8">
            <a:extLst>
              <a:ext uri="{FF2B5EF4-FFF2-40B4-BE49-F238E27FC236}">
                <a16:creationId xmlns:a16="http://schemas.microsoft.com/office/drawing/2014/main" id="{2B9A6230-1A20-090E-8758-21078EF70101}"/>
              </a:ext>
            </a:extLst>
          </p:cNvPr>
          <p:cNvSpPr/>
          <p:nvPr/>
        </p:nvSpPr>
        <p:spPr>
          <a:xfrm>
            <a:off x="6096000" y="1750356"/>
            <a:ext cx="5669280" cy="4093428"/>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In Sagaria 12:10-14 is geen daar sprake van ongeredde mense nie. Hierdie is mens met berou oor wat gedoen is – oor die (profetiese) dood van die HERE.</a:t>
            </a:r>
          </a:p>
          <a:p>
            <a:pPr algn="just"/>
            <a:r>
              <a:rPr lang="af-ZA" sz="2000" dirty="0"/>
              <a:t>Sagaria 13 handel oor verlossing (sonde afwas) en deel is van die verbond (Ek is hulle God, hulle is by volk)</a:t>
            </a:r>
          </a:p>
          <a:p>
            <a:pPr algn="just"/>
            <a:r>
              <a:rPr lang="af-ZA" sz="2000" dirty="0"/>
              <a:t>Matteus 24 handel oor die wederkoms, en wat gaan gebeur.</a:t>
            </a:r>
          </a:p>
          <a:p>
            <a:pPr algn="just"/>
            <a:r>
              <a:rPr lang="af-ZA" sz="2000" dirty="0"/>
              <a:t>ŉ Mens moet baie versigtig wees om gedeeltes saam te lees sonder om die konteks in ag te neem.</a:t>
            </a:r>
          </a:p>
          <a:p>
            <a:pPr algn="just"/>
            <a:r>
              <a:rPr lang="af-ZA" sz="2000" dirty="0"/>
              <a:t>Hierdie argument word nie gestaaf deur hierdie Skrifgedeeltes nie</a:t>
            </a:r>
          </a:p>
        </p:txBody>
      </p:sp>
    </p:spTree>
    <p:extLst>
      <p:ext uri="{BB962C8B-B14F-4D97-AF65-F5344CB8AC3E}">
        <p14:creationId xmlns:p14="http://schemas.microsoft.com/office/powerpoint/2010/main" val="47753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7A3DF-6CBF-B115-F967-D57E771A7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A5FE7C-AEEA-EEDE-AEBD-D9F4B1909229}"/>
              </a:ext>
            </a:extLst>
          </p:cNvPr>
          <p:cNvSpPr>
            <a:spLocks noGrp="1"/>
          </p:cNvSpPr>
          <p:nvPr>
            <p:ph type="title"/>
          </p:nvPr>
        </p:nvSpPr>
        <p:spPr>
          <a:xfrm>
            <a:off x="0" y="1"/>
            <a:ext cx="5669280" cy="877824"/>
          </a:xfrm>
        </p:spPr>
        <p:txBody>
          <a:bodyPr/>
          <a:lstStyle/>
          <a:p>
            <a:r>
              <a:rPr lang="af-ZA" dirty="0"/>
              <a:t>Toekomstige koninkryk</a:t>
            </a:r>
          </a:p>
        </p:txBody>
      </p:sp>
      <p:sp>
        <p:nvSpPr>
          <p:cNvPr id="6" name="Rectangle 5">
            <a:extLst>
              <a:ext uri="{FF2B5EF4-FFF2-40B4-BE49-F238E27FC236}">
                <a16:creationId xmlns:a16="http://schemas.microsoft.com/office/drawing/2014/main" id="{619DBB65-73D9-D76A-57B1-488CDF526EAD}"/>
              </a:ext>
            </a:extLst>
          </p:cNvPr>
          <p:cNvSpPr/>
          <p:nvPr/>
        </p:nvSpPr>
        <p:spPr>
          <a:xfrm>
            <a:off x="155448" y="877825"/>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Ongeredde mense word ongered gebore en word wedergebore word </a:t>
            </a:r>
          </a:p>
        </p:txBody>
      </p:sp>
      <p:sp>
        <p:nvSpPr>
          <p:cNvPr id="7" name="Rectangle 6">
            <a:extLst>
              <a:ext uri="{FF2B5EF4-FFF2-40B4-BE49-F238E27FC236}">
                <a16:creationId xmlns:a16="http://schemas.microsoft.com/office/drawing/2014/main" id="{DDBD7322-6583-D2E1-AE36-ABB0B23CFBF3}"/>
              </a:ext>
            </a:extLst>
          </p:cNvPr>
          <p:cNvSpPr/>
          <p:nvPr/>
        </p:nvSpPr>
        <p:spPr>
          <a:xfrm>
            <a:off x="155448" y="2058475"/>
            <a:ext cx="566928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af-ZA" sz="2800" dirty="0"/>
              <a:t>Geredde wedergebore mense moet ongeredde gelowiges evangeliseer</a:t>
            </a:r>
          </a:p>
        </p:txBody>
      </p:sp>
      <p:sp>
        <p:nvSpPr>
          <p:cNvPr id="8" name="Rectangle 7">
            <a:extLst>
              <a:ext uri="{FF2B5EF4-FFF2-40B4-BE49-F238E27FC236}">
                <a16:creationId xmlns:a16="http://schemas.microsoft.com/office/drawing/2014/main" id="{13FA5DBB-760D-8DC5-BE5F-3038C9DC1BCD}"/>
              </a:ext>
            </a:extLst>
          </p:cNvPr>
          <p:cNvSpPr/>
          <p:nvPr/>
        </p:nvSpPr>
        <p:spPr>
          <a:xfrm>
            <a:off x="6096000" y="687206"/>
            <a:ext cx="5669280" cy="6463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spAutoFit/>
          </a:bodyPr>
          <a:lstStyle/>
          <a:p>
            <a:pPr marL="0" marR="0" indent="0" algn="l"/>
            <a:r>
              <a:rPr lang="nl-NL" sz="1800" kern="1400" dirty="0">
                <a:ln>
                  <a:noFill/>
                </a:ln>
                <a:solidFill>
                  <a:srgbClr val="000000"/>
                </a:solidFill>
                <a:effectLst/>
                <a:latin typeface="Aptos" panose="020B0004020202020204" pitchFamily="34" charset="0"/>
              </a:rPr>
              <a:t>13: </a:t>
            </a:r>
            <a:r>
              <a:rPr lang="af-ZA" sz="1800" dirty="0">
                <a:effectLst/>
                <a:latin typeface="Arial" panose="020B0604020202020204" pitchFamily="34" charset="0"/>
                <a:ea typeface="Times New Roman" panose="02020603050405020304" pitchFamily="18" charset="0"/>
                <a:cs typeface="Times New Roman" panose="02020603050405020304" pitchFamily="18" charset="0"/>
              </a:rPr>
              <a:t>Wat is "wedergeboorte"? Wat is die verband tussen </a:t>
            </a:r>
            <a:r>
              <a:rPr lang="af-ZA" sz="1800" i="1" u="sng" dirty="0">
                <a:effectLst/>
                <a:latin typeface="Arial" panose="020B0604020202020204" pitchFamily="34" charset="0"/>
                <a:ea typeface="Times New Roman" panose="02020603050405020304" pitchFamily="18" charset="0"/>
                <a:cs typeface="Times New Roman" panose="02020603050405020304" pitchFamily="18" charset="0"/>
              </a:rPr>
              <a:t>wedergeboorte</a:t>
            </a:r>
            <a:r>
              <a:rPr lang="af-ZA" sz="1800" dirty="0">
                <a:effectLst/>
                <a:latin typeface="Arial" panose="020B0604020202020204" pitchFamily="34" charset="0"/>
                <a:ea typeface="Times New Roman" panose="02020603050405020304" pitchFamily="18" charset="0"/>
                <a:cs typeface="Times New Roman" panose="02020603050405020304" pitchFamily="18" charset="0"/>
              </a:rPr>
              <a:t> en </a:t>
            </a:r>
            <a:r>
              <a:rPr lang="af-ZA" sz="1800" i="1" u="sng" dirty="0">
                <a:effectLst/>
                <a:latin typeface="Arial" panose="020B0604020202020204" pitchFamily="34" charset="0"/>
                <a:ea typeface="Times New Roman" panose="02020603050405020304" pitchFamily="18" charset="0"/>
                <a:cs typeface="Times New Roman" panose="02020603050405020304" pitchFamily="18" charset="0"/>
              </a:rPr>
              <a:t>bekering</a:t>
            </a:r>
            <a:r>
              <a:rPr lang="af-ZA"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nl-NL" sz="1800" kern="1400" dirty="0">
              <a:ln>
                <a:noFill/>
              </a:ln>
              <a:solidFill>
                <a:srgbClr val="000000"/>
              </a:solidFill>
              <a:effectLst/>
              <a:latin typeface="Aptos" panose="020B0004020202020204" pitchFamily="34" charset="0"/>
            </a:endParaRPr>
          </a:p>
        </p:txBody>
      </p:sp>
      <p:sp>
        <p:nvSpPr>
          <p:cNvPr id="9" name="Rectangle 8">
            <a:extLst>
              <a:ext uri="{FF2B5EF4-FFF2-40B4-BE49-F238E27FC236}">
                <a16:creationId xmlns:a16="http://schemas.microsoft.com/office/drawing/2014/main" id="{2776E77E-5852-F744-5159-725730746BF7}"/>
              </a:ext>
            </a:extLst>
          </p:cNvPr>
          <p:cNvSpPr/>
          <p:nvPr/>
        </p:nvSpPr>
        <p:spPr>
          <a:xfrm>
            <a:off x="6096000" y="1750359"/>
            <a:ext cx="5669280" cy="4093428"/>
          </a:xfrm>
          <a:prstGeom prst="rect">
            <a:avLst/>
          </a:prstGeom>
        </p:spPr>
        <p:style>
          <a:lnRef idx="2">
            <a:schemeClr val="accent4"/>
          </a:lnRef>
          <a:fillRef idx="1">
            <a:schemeClr val="lt1"/>
          </a:fillRef>
          <a:effectRef idx="0">
            <a:schemeClr val="accent4"/>
          </a:effectRef>
          <a:fontRef idx="minor">
            <a:schemeClr val="dk1"/>
          </a:fontRef>
        </p:style>
        <p:txBody>
          <a:bodyPr rtlCol="0" anchor="ctr">
            <a:spAutoFit/>
          </a:bodyPr>
          <a:lstStyle/>
          <a:p>
            <a:pPr algn="just"/>
            <a:r>
              <a:rPr lang="af-ZA" sz="2000" dirty="0"/>
              <a:t>Wedergeboorte is wanneer die Heilige Gees die ewige lewe in die mens begin. Soos die mens begin asemhaal en leef, so laat die Heige Gees die gelowige die ewige asemhaling asem.</a:t>
            </a:r>
          </a:p>
          <a:p>
            <a:pPr algn="just"/>
            <a:r>
              <a:rPr lang="af-ZA" sz="2000" dirty="0"/>
              <a:t>Omdat jy wedergebore is, het jy die Heilige Gees en aanvaar jy God se gesag.</a:t>
            </a:r>
          </a:p>
          <a:p>
            <a:pPr algn="just"/>
            <a:r>
              <a:rPr lang="af-ZA" sz="2000" dirty="0"/>
              <a:t>Omdat jy God se gesag aanvaar, toets jy jouself aan Sy Woord, besef en erken jy jou sonde. Onder leiding van die Heilige Gees leer jy die verkeerde af, en leer jy die regte aan.</a:t>
            </a:r>
          </a:p>
          <a:p>
            <a:pPr algn="just"/>
            <a:r>
              <a:rPr lang="af-ZA" sz="2000" dirty="0"/>
              <a:t>Dan doen jy wat God sê – en dit is bekering.</a:t>
            </a:r>
          </a:p>
          <a:p>
            <a:pPr algn="just"/>
            <a:r>
              <a:rPr lang="af-ZA" sz="2000" dirty="0"/>
              <a:t>Bekering en wedergeboorte is dus nie sinonieme nie. </a:t>
            </a:r>
            <a:r>
              <a:rPr lang="af-ZA" sz="2000" i="1" u="sng" dirty="0"/>
              <a:t>Bekering</a:t>
            </a:r>
            <a:r>
              <a:rPr lang="af-ZA" sz="2000" dirty="0"/>
              <a:t> is die gevolg van </a:t>
            </a:r>
            <a:r>
              <a:rPr lang="af-ZA" sz="2000" i="1" u="sng" dirty="0"/>
              <a:t>wedergeboorte</a:t>
            </a:r>
            <a:r>
              <a:rPr lang="af-ZA" sz="2000" dirty="0"/>
              <a:t>.</a:t>
            </a:r>
          </a:p>
        </p:txBody>
      </p:sp>
    </p:spTree>
    <p:extLst>
      <p:ext uri="{BB962C8B-B14F-4D97-AF65-F5344CB8AC3E}">
        <p14:creationId xmlns:p14="http://schemas.microsoft.com/office/powerpoint/2010/main" val="161345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1324</TotalTime>
  <Words>3683</Words>
  <Application>Microsoft Office PowerPoint</Application>
  <PresentationFormat>Widescreen</PresentationFormat>
  <Paragraphs>225</Paragraphs>
  <Slides>27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Calibri</vt:lpstr>
      <vt:lpstr>Calibri Light</vt:lpstr>
      <vt:lpstr>Tahoma</vt:lpstr>
      <vt:lpstr>Times New Roman</vt:lpstr>
      <vt:lpstr>Retrospect</vt:lpstr>
      <vt:lpstr>Die Millennium – Bybels of nie </vt:lpstr>
      <vt:lpstr>Agrumente vir Die Millennium</vt:lpstr>
      <vt:lpstr>Inleidend</vt:lpstr>
      <vt:lpstr>Toekomstige koninkryk</vt:lpstr>
      <vt:lpstr>Toekomstige koninkryk</vt:lpstr>
      <vt:lpstr>Toekomstige koninkryk</vt:lpstr>
      <vt:lpstr>Toekomstige koninkryk</vt:lpstr>
      <vt:lpstr>Toekomstige koninkryk</vt:lpstr>
      <vt:lpstr>Toekomstige koninkryk</vt:lpstr>
      <vt:lpstr>Toekomstige koninkryk</vt:lpstr>
      <vt:lpstr>Eerste opstanding</vt:lpstr>
      <vt:lpstr>Kenmerke van vrederyk</vt:lpstr>
      <vt:lpstr>PowerPoint Presentation</vt:lpstr>
      <vt:lpstr>PowerPoint Presentation</vt:lpstr>
      <vt:lpstr>PowerPoint Presentation</vt:lpstr>
      <vt:lpstr>Israel en die vrederyk</vt:lpstr>
      <vt:lpstr>Openbaring 20: Skrifgrond vir Die Millennium?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Hennie van Wyk</dc:creator>
  <cp:lastModifiedBy>Hennie van Wyk</cp:lastModifiedBy>
  <cp:revision>16</cp:revision>
  <dcterms:created xsi:type="dcterms:W3CDTF">2025-02-05T11:06:07Z</dcterms:created>
  <dcterms:modified xsi:type="dcterms:W3CDTF">2025-04-24T04:56:20Z</dcterms:modified>
</cp:coreProperties>
</file>