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modernComment_132_48D93B1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8" r:id="rId9"/>
    <p:sldId id="287" r:id="rId10"/>
    <p:sldId id="286" r:id="rId11"/>
    <p:sldId id="289" r:id="rId12"/>
    <p:sldId id="291" r:id="rId13"/>
    <p:sldId id="262" r:id="rId14"/>
    <p:sldId id="292" r:id="rId15"/>
    <p:sldId id="293" r:id="rId16"/>
    <p:sldId id="294" r:id="rId17"/>
    <p:sldId id="295" r:id="rId18"/>
    <p:sldId id="296" r:id="rId19"/>
    <p:sldId id="298" r:id="rId20"/>
    <p:sldId id="300" r:id="rId21"/>
    <p:sldId id="301" r:id="rId22"/>
    <p:sldId id="302" r:id="rId23"/>
    <p:sldId id="311" r:id="rId24"/>
    <p:sldId id="312" r:id="rId25"/>
    <p:sldId id="303" r:id="rId26"/>
    <p:sldId id="315" r:id="rId27"/>
    <p:sldId id="304" r:id="rId28"/>
    <p:sldId id="306" r:id="rId29"/>
    <p:sldId id="307" r:id="rId30"/>
    <p:sldId id="305" r:id="rId31"/>
    <p:sldId id="308" r:id="rId32"/>
    <p:sldId id="309" r:id="rId33"/>
    <p:sldId id="310" r:id="rId34"/>
    <p:sldId id="313" r:id="rId35"/>
    <p:sldId id="314" r:id="rId36"/>
    <p:sldId id="27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F3D0F7-2DEA-A84F-9FFD-D50C82A667CB}" name="Hennie van Wyk" initials="Hv" userId="a7979c985e46221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modernComment_132_48D93B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9096D1-ED17-4B50-95B5-4AC70FDF0634}" authorId="{B2F3D0F7-2DEA-A84F-9FFD-D50C82A667CB}" created="2025-02-20T04:54:04.177">
    <pc:sldMkLst xmlns:pc="http://schemas.microsoft.com/office/powerpoint/2013/main/command">
      <pc:docMk/>
      <pc:sldMk cId="1222195993" sldId="306"/>
    </pc:sldMkLst>
    <p188:txBody>
      <a:bodyPr/>
      <a:lstStyle/>
      <a:p>
        <a:r>
          <a:rPr lang="af-ZA"/>
          <a:t>https://www.youtube.com/watch?v=CjgD937wkTI&amp;pp=ygVMOSBKdWxpZSAnMjMgLSBEaWUgV2VncmFwaW5nIC0gUHMgRWRkaWUgV2FycmVuICgxMDgwcF8yNWZwc19IMjY0LTEyOGtiaXRfQUFDKQ%3D%3D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235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2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2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017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76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8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7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0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19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0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523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459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1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331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78E1B1-6E3D-473B-A30C-50D5E6DB312D}" type="datetimeFigureOut">
              <a:rPr lang="en-ZA" smtClean="0"/>
              <a:t>24/02/2025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687CF6-F215-450F-9610-114C8420A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57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32_48D93B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CE9B-2E47-4B84-82F8-6A0B4CEDC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Gelowe</a:t>
            </a:r>
            <a:r>
              <a:rPr lang="en-US" dirty="0"/>
              <a:t> en </a:t>
            </a:r>
            <a:r>
              <a:rPr lang="en-US" dirty="0" err="1"/>
              <a:t>verlossing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1D00C-9367-4D96-84D1-D0E585FDD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Hennie van Wyk</a:t>
            </a:r>
          </a:p>
          <a:p>
            <a:r>
              <a:rPr lang="en-US" dirty="0"/>
              <a:t>2025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58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6D18C-D285-2DD6-ED77-18E9915F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879496F0-0A74-03C7-F841-A433FDA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900" y="6858000"/>
            <a:ext cx="6833194" cy="6840000"/>
          </a:xfrm>
          <a:prstGeom prst="rect">
            <a:avLst/>
          </a:prstGeom>
        </p:spPr>
      </p:pic>
      <p:pic>
        <p:nvPicPr>
          <p:cNvPr id="3" name="kerke" descr="A blue and black pie chart&#10;&#10;AI-generated content may be incorrect.">
            <a:extLst>
              <a:ext uri="{FF2B5EF4-FFF2-40B4-BE49-F238E27FC236}">
                <a16:creationId xmlns:a16="http://schemas.microsoft.com/office/drawing/2014/main" id="{D8951BD6-E778-B50F-77E2-6DB4FA835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570" y="-546956"/>
            <a:ext cx="6851904" cy="6858000"/>
          </a:xfrm>
          <a:prstGeom prst="rect">
            <a:avLst/>
          </a:prstGeom>
        </p:spPr>
      </p:pic>
      <p:pic>
        <p:nvPicPr>
          <p:cNvPr id="6" name="kulte" descr="A red triangle in a black circle&#10;&#10;AI-generated content may be incorrect.">
            <a:extLst>
              <a:ext uri="{FF2B5EF4-FFF2-40B4-BE49-F238E27FC236}">
                <a16:creationId xmlns:a16="http://schemas.microsoft.com/office/drawing/2014/main" id="{7DAAAD32-0834-ECFE-295A-8B4ADEA6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59" y="5128363"/>
            <a:ext cx="6851904" cy="6858000"/>
          </a:xfrm>
          <a:prstGeom prst="rect">
            <a:avLst/>
          </a:prstGeom>
        </p:spPr>
      </p:pic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CD0DC7CA-FD9A-D213-54EA-D53EB7B0B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791">
            <a:off x="-415691" y="-72184"/>
            <a:ext cx="6851904" cy="6858000"/>
          </a:xfrm>
          <a:prstGeom prst="rect">
            <a:avLst/>
          </a:prstGeom>
        </p:spPr>
      </p:pic>
      <p:sp>
        <p:nvSpPr>
          <p:cNvPr id="11" name="Kerke1">
            <a:extLst>
              <a:ext uri="{FF2B5EF4-FFF2-40B4-BE49-F238E27FC236}">
                <a16:creationId xmlns:a16="http://schemas.microsoft.com/office/drawing/2014/main" id="{80837737-A6D3-A454-90DF-A01E695787AE}"/>
              </a:ext>
            </a:extLst>
          </p:cNvPr>
          <p:cNvSpPr/>
          <p:nvPr/>
        </p:nvSpPr>
        <p:spPr>
          <a:xfrm rot="18060275">
            <a:off x="-4925917" y="1405698"/>
            <a:ext cx="181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Kulte1">
            <a:extLst>
              <a:ext uri="{FF2B5EF4-FFF2-40B4-BE49-F238E27FC236}">
                <a16:creationId xmlns:a16="http://schemas.microsoft.com/office/drawing/2014/main" id="{6F55C3BB-F5E1-D713-EFCD-4D2CDBFCAD70}"/>
              </a:ext>
            </a:extLst>
          </p:cNvPr>
          <p:cNvSpPr/>
          <p:nvPr/>
        </p:nvSpPr>
        <p:spPr>
          <a:xfrm>
            <a:off x="5130575" y="10019748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</a:p>
        </p:txBody>
      </p:sp>
      <p:sp>
        <p:nvSpPr>
          <p:cNvPr id="13" name="Sekte1">
            <a:extLst>
              <a:ext uri="{FF2B5EF4-FFF2-40B4-BE49-F238E27FC236}">
                <a16:creationId xmlns:a16="http://schemas.microsoft.com/office/drawing/2014/main" id="{910C04DE-46A2-9CCC-4714-21609151E0F1}"/>
              </a:ext>
            </a:extLst>
          </p:cNvPr>
          <p:cNvSpPr/>
          <p:nvPr/>
        </p:nvSpPr>
        <p:spPr>
          <a:xfrm>
            <a:off x="2073145" y="944033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!!teks1">
            <a:extLst>
              <a:ext uri="{FF2B5EF4-FFF2-40B4-BE49-F238E27FC236}">
                <a16:creationId xmlns:a16="http://schemas.microsoft.com/office/drawing/2014/main" id="{943F3015-53A0-415F-B344-3AF9048A16B6}"/>
              </a:ext>
            </a:extLst>
          </p:cNvPr>
          <p:cNvSpPr txBox="1">
            <a:spLocks/>
          </p:cNvSpPr>
          <p:nvPr/>
        </p:nvSpPr>
        <p:spPr>
          <a:xfrm>
            <a:off x="374811" y="3928034"/>
            <a:ext cx="5760000" cy="1200329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f-ZA" sz="3600" dirty="0">
                <a:latin typeface="Aptos" panose="020B0004020202020204" pitchFamily="34" charset="0"/>
              </a:rPr>
              <a:t>Gelowiges wat die Bybel in sy geheel, en net die Bybel as gesagvol aanvaar.</a:t>
            </a:r>
          </a:p>
        </p:txBody>
      </p:sp>
      <p:sp>
        <p:nvSpPr>
          <p:cNvPr id="10" name="!!teks2">
            <a:extLst>
              <a:ext uri="{FF2B5EF4-FFF2-40B4-BE49-F238E27FC236}">
                <a16:creationId xmlns:a16="http://schemas.microsoft.com/office/drawing/2014/main" id="{16389DE8-4090-45B9-B796-25CA97DE5E88}"/>
              </a:ext>
            </a:extLst>
          </p:cNvPr>
          <p:cNvSpPr txBox="1">
            <a:spLocks/>
          </p:cNvSpPr>
          <p:nvPr/>
        </p:nvSpPr>
        <p:spPr>
          <a:xfrm>
            <a:off x="6432000" y="2169142"/>
            <a:ext cx="5760000" cy="2588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Een of meer aspekte van die Woord van God word ŉ "voorwaarde" vir verlossing – en as jy nie voldoen nie, is jy verlore;</a:t>
            </a:r>
          </a:p>
        </p:txBody>
      </p:sp>
      <p:sp>
        <p:nvSpPr>
          <p:cNvPr id="14" name="!!teks3">
            <a:extLst>
              <a:ext uri="{FF2B5EF4-FFF2-40B4-BE49-F238E27FC236}">
                <a16:creationId xmlns:a16="http://schemas.microsoft.com/office/drawing/2014/main" id="{E180F6C9-9C91-D23A-C518-168C8106520E}"/>
              </a:ext>
            </a:extLst>
          </p:cNvPr>
          <p:cNvSpPr txBox="1">
            <a:spLocks/>
          </p:cNvSpPr>
          <p:nvPr/>
        </p:nvSpPr>
        <p:spPr>
          <a:xfrm>
            <a:off x="6432000" y="5218309"/>
            <a:ext cx="5760000" cy="15913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Gewoonlik word die Nuwe Testament verhef bo die Ou Testament.</a:t>
            </a:r>
          </a:p>
        </p:txBody>
      </p:sp>
      <p:sp>
        <p:nvSpPr>
          <p:cNvPr id="15" name="!!teks4">
            <a:extLst>
              <a:ext uri="{FF2B5EF4-FFF2-40B4-BE49-F238E27FC236}">
                <a16:creationId xmlns:a16="http://schemas.microsoft.com/office/drawing/2014/main" id="{81E82735-1A8C-77C6-A606-1B9D959171D3}"/>
              </a:ext>
            </a:extLst>
          </p:cNvPr>
          <p:cNvSpPr txBox="1">
            <a:spLocks/>
          </p:cNvSpPr>
          <p:nvPr/>
        </p:nvSpPr>
        <p:spPr>
          <a:xfrm>
            <a:off x="6432000" y="117170"/>
            <a:ext cx="5760000" cy="15913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Een of meer aspekte van die Woord van God word oorbeklemtoon;</a:t>
            </a:r>
          </a:p>
        </p:txBody>
      </p:sp>
    </p:spTree>
    <p:extLst>
      <p:ext uri="{BB962C8B-B14F-4D97-AF65-F5344CB8AC3E}">
        <p14:creationId xmlns:p14="http://schemas.microsoft.com/office/powerpoint/2010/main" val="91965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B2C5B-433A-0CF0-7951-3A295063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C990AC45-C2C1-80E0-89DF-40B83DD6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791">
            <a:off x="-415691" y="-72184"/>
            <a:ext cx="6851904" cy="6858000"/>
          </a:xfrm>
          <a:prstGeom prst="rect">
            <a:avLst/>
          </a:prstGeom>
        </p:spPr>
      </p:pic>
      <p:sp>
        <p:nvSpPr>
          <p:cNvPr id="13" name="Sekte1">
            <a:extLst>
              <a:ext uri="{FF2B5EF4-FFF2-40B4-BE49-F238E27FC236}">
                <a16:creationId xmlns:a16="http://schemas.microsoft.com/office/drawing/2014/main" id="{CA05F557-55A2-5759-E6E2-5A66E390CBF7}"/>
              </a:ext>
            </a:extLst>
          </p:cNvPr>
          <p:cNvSpPr/>
          <p:nvPr/>
        </p:nvSpPr>
        <p:spPr>
          <a:xfrm>
            <a:off x="2073145" y="944033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!!teks1">
            <a:extLst>
              <a:ext uri="{FF2B5EF4-FFF2-40B4-BE49-F238E27FC236}">
                <a16:creationId xmlns:a16="http://schemas.microsoft.com/office/drawing/2014/main" id="{D042F3B6-C44F-5F6F-1FDD-67EA13D70435}"/>
              </a:ext>
            </a:extLst>
          </p:cNvPr>
          <p:cNvSpPr txBox="1">
            <a:spLocks/>
          </p:cNvSpPr>
          <p:nvPr/>
        </p:nvSpPr>
        <p:spPr>
          <a:xfrm>
            <a:off x="374811" y="3928034"/>
            <a:ext cx="5760000" cy="1754326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f-ZA" sz="3600" dirty="0">
                <a:latin typeface="Aptos" panose="020B0004020202020204" pitchFamily="34" charset="0"/>
              </a:rPr>
              <a:t>Die teorie van die "wegraping" ontstaan uit hierdie teologiese stroom</a:t>
            </a:r>
          </a:p>
        </p:txBody>
      </p:sp>
      <p:sp>
        <p:nvSpPr>
          <p:cNvPr id="10" name="!!teks2">
            <a:extLst>
              <a:ext uri="{FF2B5EF4-FFF2-40B4-BE49-F238E27FC236}">
                <a16:creationId xmlns:a16="http://schemas.microsoft.com/office/drawing/2014/main" id="{16CF2D77-37EF-E61A-6797-A46D17D20397}"/>
              </a:ext>
            </a:extLst>
          </p:cNvPr>
          <p:cNvSpPr txBox="1">
            <a:spLocks/>
          </p:cNvSpPr>
          <p:nvPr/>
        </p:nvSpPr>
        <p:spPr>
          <a:xfrm>
            <a:off x="6279600" y="4115539"/>
            <a:ext cx="5760000" cy="2089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Baie sterk klem word gelê op die "gereed wees" – met rampspoedige gevolge as jy faal</a:t>
            </a:r>
          </a:p>
        </p:txBody>
      </p:sp>
      <p:sp>
        <p:nvSpPr>
          <p:cNvPr id="15" name="!!teks4">
            <a:extLst>
              <a:ext uri="{FF2B5EF4-FFF2-40B4-BE49-F238E27FC236}">
                <a16:creationId xmlns:a16="http://schemas.microsoft.com/office/drawing/2014/main" id="{76F350F7-B84C-808A-D186-F0645CAD496C}"/>
              </a:ext>
            </a:extLst>
          </p:cNvPr>
          <p:cNvSpPr txBox="1">
            <a:spLocks/>
          </p:cNvSpPr>
          <p:nvPr/>
        </p:nvSpPr>
        <p:spPr>
          <a:xfrm>
            <a:off x="6279600" y="1071696"/>
            <a:ext cx="5760000" cy="15913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Aspekte uit die Woord van God oor die wederkoms word buite konteks gebruik;</a:t>
            </a:r>
          </a:p>
        </p:txBody>
      </p:sp>
    </p:spTree>
    <p:extLst>
      <p:ext uri="{BB962C8B-B14F-4D97-AF65-F5344CB8AC3E}">
        <p14:creationId xmlns:p14="http://schemas.microsoft.com/office/powerpoint/2010/main" val="385007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5636-F2F9-C08B-FA6D-E2053D5DE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6000" y="1305341"/>
            <a:ext cx="6840000" cy="4247317"/>
          </a:xfrm>
        </p:spPr>
        <p:txBody>
          <a:bodyPr>
            <a:spAutoFit/>
          </a:bodyPr>
          <a:lstStyle/>
          <a:p>
            <a:r>
              <a:rPr lang="af-ZA" dirty="0">
                <a:latin typeface="Aptos" panose="020B0004020202020204" pitchFamily="34" charset="0"/>
              </a:rPr>
              <a:t>Oor die "wegraping" is daar baie verskille. Die kan in twee oorhoofse  denkrigtings saamgevat word</a:t>
            </a:r>
          </a:p>
        </p:txBody>
      </p:sp>
    </p:spTree>
    <p:extLst>
      <p:ext uri="{BB962C8B-B14F-4D97-AF65-F5344CB8AC3E}">
        <p14:creationId xmlns:p14="http://schemas.microsoft.com/office/powerpoint/2010/main" val="215791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D466-DE75-4E68-BCC3-30207EB8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1843333"/>
            <a:ext cx="10515600" cy="1325563"/>
          </a:xfrm>
        </p:spPr>
        <p:txBody>
          <a:bodyPr>
            <a:normAutofit/>
          </a:bodyPr>
          <a:lstStyle/>
          <a:p>
            <a:r>
              <a:rPr lang="af-ZA" sz="4800" dirty="0"/>
              <a:t>Eie definisies:</a:t>
            </a:r>
          </a:p>
        </p:txBody>
      </p:sp>
      <p:sp>
        <p:nvSpPr>
          <p:cNvPr id="11" name="!!hemelvaart">
            <a:extLst>
              <a:ext uri="{FF2B5EF4-FFF2-40B4-BE49-F238E27FC236}">
                <a16:creationId xmlns:a16="http://schemas.microsoft.com/office/drawing/2014/main" id="{9287636B-BA5E-8271-F2C6-305DF90087C5}"/>
              </a:ext>
            </a:extLst>
          </p:cNvPr>
          <p:cNvSpPr/>
          <p:nvPr/>
        </p:nvSpPr>
        <p:spPr>
          <a:xfrm>
            <a:off x="1466850" y="704850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">
            <a:extLst>
              <a:ext uri="{FF2B5EF4-FFF2-40B4-BE49-F238E27FC236}">
                <a16:creationId xmlns:a16="http://schemas.microsoft.com/office/drawing/2014/main" id="{7F13451C-288D-6A89-597F-DD44FCA59853}"/>
              </a:ext>
            </a:extLst>
          </p:cNvPr>
          <p:cNvSpPr/>
          <p:nvPr/>
        </p:nvSpPr>
        <p:spPr>
          <a:xfrm>
            <a:off x="1257300" y="4476750"/>
            <a:ext cx="6686550" cy="1676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8800" dirty="0"/>
              <a:t>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82BB0075-02A5-FAA5-5984-193787C55F40}"/>
              </a:ext>
            </a:extLst>
          </p:cNvPr>
          <p:cNvSpPr/>
          <p:nvPr/>
        </p:nvSpPr>
        <p:spPr>
          <a:xfrm>
            <a:off x="8534400" y="1847850"/>
            <a:ext cx="2838450" cy="4305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6090223D-CE9A-5022-8502-4749EEE2BC76}"/>
              </a:ext>
            </a:extLst>
          </p:cNvPr>
          <p:cNvSpPr/>
          <p:nvPr/>
        </p:nvSpPr>
        <p:spPr>
          <a:xfrm>
            <a:off x="6419850" y="2209800"/>
            <a:ext cx="2114550" cy="209550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4400" dirty="0">
                <a:solidFill>
                  <a:schemeClr val="tx1"/>
                </a:solidFill>
              </a:rPr>
              <a:t>Sending</a:t>
            </a:r>
          </a:p>
        </p:txBody>
      </p:sp>
    </p:spTree>
    <p:extLst>
      <p:ext uri="{BB962C8B-B14F-4D97-AF65-F5344CB8AC3E}">
        <p14:creationId xmlns:p14="http://schemas.microsoft.com/office/powerpoint/2010/main" val="6382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95A2-8875-9A0F-628F-FD0183C3E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hemelvaart">
            <a:extLst>
              <a:ext uri="{FF2B5EF4-FFF2-40B4-BE49-F238E27FC236}">
                <a16:creationId xmlns:a16="http://schemas.microsoft.com/office/drawing/2014/main" id="{51141E4E-8BF3-A9E1-07F1-C1832CBC8DFB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101CFA60-9F8A-73C0-790D-CCD763F26A6C}"/>
              </a:ext>
            </a:extLst>
          </p:cNvPr>
          <p:cNvSpPr/>
          <p:nvPr/>
        </p:nvSpPr>
        <p:spPr>
          <a:xfrm>
            <a:off x="1257300" y="723900"/>
            <a:ext cx="6686550" cy="54292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8800" dirty="0"/>
              <a:t>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EFDDCF3B-5721-3619-D468-581A31B3A2E4}"/>
              </a:ext>
            </a:extLst>
          </p:cNvPr>
          <p:cNvSpPr/>
          <p:nvPr/>
        </p:nvSpPr>
        <p:spPr>
          <a:xfrm>
            <a:off x="8534400" y="723900"/>
            <a:ext cx="2838450" cy="54292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3F8AB-AA3F-3183-B08A-D7F6E25E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10938E7A-BE0E-CC2D-F00B-DCCCD727E2DF}"/>
              </a:ext>
            </a:extLst>
          </p:cNvPr>
          <p:cNvSpPr/>
          <p:nvPr/>
        </p:nvSpPr>
        <p:spPr>
          <a:xfrm>
            <a:off x="1257300" y="704850"/>
            <a:ext cx="6686550" cy="54292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8800" dirty="0"/>
              <a:t>Kerk</a:t>
            </a:r>
          </a:p>
        </p:txBody>
      </p:sp>
    </p:spTree>
    <p:extLst>
      <p:ext uri="{BB962C8B-B14F-4D97-AF65-F5344CB8AC3E}">
        <p14:creationId xmlns:p14="http://schemas.microsoft.com/office/powerpoint/2010/main" val="2972533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AC099-6A73-9888-BC70-142A8B53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hemelvaart">
            <a:extLst>
              <a:ext uri="{FF2B5EF4-FFF2-40B4-BE49-F238E27FC236}">
                <a16:creationId xmlns:a16="http://schemas.microsoft.com/office/drawing/2014/main" id="{3511FCA7-85F0-19E2-794F-DD2C0576B085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1BE90752-A105-7121-4182-EF6C1F8AAB04}"/>
              </a:ext>
            </a:extLst>
          </p:cNvPr>
          <p:cNvSpPr/>
          <p:nvPr/>
        </p:nvSpPr>
        <p:spPr>
          <a:xfrm>
            <a:off x="4686300" y="723900"/>
            <a:ext cx="3257550" cy="54292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4625E1BE-D56A-BE37-4BE9-6B672E474F17}"/>
              </a:ext>
            </a:extLst>
          </p:cNvPr>
          <p:cNvSpPr/>
          <p:nvPr/>
        </p:nvSpPr>
        <p:spPr>
          <a:xfrm>
            <a:off x="8534400" y="723900"/>
            <a:ext cx="2838450" cy="54292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7EA460-DF2E-D508-6AE5-428D0A4F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41E00D23-2F8F-61A2-A7FD-4A5D3FF9F913}"/>
              </a:ext>
            </a:extLst>
          </p:cNvPr>
          <p:cNvSpPr/>
          <p:nvPr/>
        </p:nvSpPr>
        <p:spPr>
          <a:xfrm>
            <a:off x="1257300" y="704850"/>
            <a:ext cx="3257550" cy="54292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</p:spTree>
    <p:extLst>
      <p:ext uri="{BB962C8B-B14F-4D97-AF65-F5344CB8AC3E}">
        <p14:creationId xmlns:p14="http://schemas.microsoft.com/office/powerpoint/2010/main" val="564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56ED-A777-9C95-AE6A-43E10A12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melvaart">
            <a:extLst>
              <a:ext uri="{FF2B5EF4-FFF2-40B4-BE49-F238E27FC236}">
                <a16:creationId xmlns:a16="http://schemas.microsoft.com/office/drawing/2014/main" id="{5B3966B8-2432-421B-53DC-58D44859C393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251AEE10-DAA4-C33E-0061-F66EC53A0A7D}"/>
              </a:ext>
            </a:extLst>
          </p:cNvPr>
          <p:cNvSpPr/>
          <p:nvPr/>
        </p:nvSpPr>
        <p:spPr>
          <a:xfrm>
            <a:off x="4686300" y="306705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988066EB-7EDF-637D-118A-40533D882D95}"/>
              </a:ext>
            </a:extLst>
          </p:cNvPr>
          <p:cNvSpPr/>
          <p:nvPr/>
        </p:nvSpPr>
        <p:spPr>
          <a:xfrm>
            <a:off x="8534400" y="3067050"/>
            <a:ext cx="2838450" cy="3086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1079CB-6270-45DA-4206-53BC6B23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2DA69480-D4B6-8E17-F2ED-742FA88C03D2}"/>
              </a:ext>
            </a:extLst>
          </p:cNvPr>
          <p:cNvSpPr/>
          <p:nvPr/>
        </p:nvSpPr>
        <p:spPr>
          <a:xfrm>
            <a:off x="1257300" y="304800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2" name="!!hemelvaart">
            <a:extLst>
              <a:ext uri="{FF2B5EF4-FFF2-40B4-BE49-F238E27FC236}">
                <a16:creationId xmlns:a16="http://schemas.microsoft.com/office/drawing/2014/main" id="{57A63D2C-F888-263B-0221-9F9738354A06}"/>
              </a:ext>
            </a:extLst>
          </p:cNvPr>
          <p:cNvSpPr/>
          <p:nvPr/>
        </p:nvSpPr>
        <p:spPr>
          <a:xfrm>
            <a:off x="838200" y="704850"/>
            <a:ext cx="4667250" cy="19621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600" dirty="0"/>
              <a:t>Eerste wederkoms</a:t>
            </a:r>
          </a:p>
        </p:txBody>
      </p:sp>
    </p:spTree>
    <p:extLst>
      <p:ext uri="{BB962C8B-B14F-4D97-AF65-F5344CB8AC3E}">
        <p14:creationId xmlns:p14="http://schemas.microsoft.com/office/powerpoint/2010/main" val="158581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0374D-E4C0-0715-792E-850B3F88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melvaart">
            <a:extLst>
              <a:ext uri="{FF2B5EF4-FFF2-40B4-BE49-F238E27FC236}">
                <a16:creationId xmlns:a16="http://schemas.microsoft.com/office/drawing/2014/main" id="{DF259C44-72FE-A8D2-4A98-FECF5B486539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479116FC-DB1E-21E2-8D4B-D10ED331D8BB}"/>
              </a:ext>
            </a:extLst>
          </p:cNvPr>
          <p:cNvSpPr/>
          <p:nvPr/>
        </p:nvSpPr>
        <p:spPr>
          <a:xfrm>
            <a:off x="4686300" y="306705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314EEC5E-E822-1B94-542F-6BB3E789F852}"/>
              </a:ext>
            </a:extLst>
          </p:cNvPr>
          <p:cNvSpPr/>
          <p:nvPr/>
        </p:nvSpPr>
        <p:spPr>
          <a:xfrm>
            <a:off x="8534400" y="3067050"/>
            <a:ext cx="2838450" cy="3086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31880-4148-8B8B-BDE6-8BEB34D7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EE1FDB2A-76C5-A7AA-2CF9-2FDF98F1BA05}"/>
              </a:ext>
            </a:extLst>
          </p:cNvPr>
          <p:cNvSpPr/>
          <p:nvPr/>
        </p:nvSpPr>
        <p:spPr>
          <a:xfrm>
            <a:off x="1257300" y="304800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2" name="!!hemelvaart">
            <a:extLst>
              <a:ext uri="{FF2B5EF4-FFF2-40B4-BE49-F238E27FC236}">
                <a16:creationId xmlns:a16="http://schemas.microsoft.com/office/drawing/2014/main" id="{F84DFFE4-FC6E-7FBD-969C-3CD274476D2E}"/>
              </a:ext>
            </a:extLst>
          </p:cNvPr>
          <p:cNvSpPr/>
          <p:nvPr/>
        </p:nvSpPr>
        <p:spPr>
          <a:xfrm>
            <a:off x="838200" y="704850"/>
            <a:ext cx="4114800" cy="54483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/>
              <a:t>Eerste wederkoms</a:t>
            </a:r>
          </a:p>
        </p:txBody>
      </p:sp>
    </p:spTree>
    <p:extLst>
      <p:ext uri="{BB962C8B-B14F-4D97-AF65-F5344CB8AC3E}">
        <p14:creationId xmlns:p14="http://schemas.microsoft.com/office/powerpoint/2010/main" val="4222148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C047-CD1E-073D-921E-88139A6E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hemelvaart">
            <a:extLst>
              <a:ext uri="{FF2B5EF4-FFF2-40B4-BE49-F238E27FC236}">
                <a16:creationId xmlns:a16="http://schemas.microsoft.com/office/drawing/2014/main" id="{9AFAAAB1-78D2-117C-8365-15DBD2ABFE0C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CADB0B92-A38D-C15B-FF89-6BDB3197013B}"/>
              </a:ext>
            </a:extLst>
          </p:cNvPr>
          <p:cNvSpPr/>
          <p:nvPr/>
        </p:nvSpPr>
        <p:spPr>
          <a:xfrm>
            <a:off x="4686300" y="306705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44819A4F-6787-EC82-C902-AD400E846713}"/>
              </a:ext>
            </a:extLst>
          </p:cNvPr>
          <p:cNvSpPr/>
          <p:nvPr/>
        </p:nvSpPr>
        <p:spPr>
          <a:xfrm>
            <a:off x="8534400" y="3067050"/>
            <a:ext cx="2838450" cy="3086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DCFF7-1F95-28F3-4CB0-FF125385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BAF48710-A23D-DB05-0ED0-2381926B5D5E}"/>
              </a:ext>
            </a:extLst>
          </p:cNvPr>
          <p:cNvSpPr/>
          <p:nvPr/>
        </p:nvSpPr>
        <p:spPr>
          <a:xfrm>
            <a:off x="3057525" y="-3275543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3" name="!!1000">
            <a:extLst>
              <a:ext uri="{FF2B5EF4-FFF2-40B4-BE49-F238E27FC236}">
                <a16:creationId xmlns:a16="http://schemas.microsoft.com/office/drawing/2014/main" id="{302CD6E3-64E3-EEE6-86EE-ABA90D2B6FA6}"/>
              </a:ext>
            </a:extLst>
          </p:cNvPr>
          <p:cNvSpPr/>
          <p:nvPr/>
        </p:nvSpPr>
        <p:spPr>
          <a:xfrm>
            <a:off x="2486320" y="715528"/>
            <a:ext cx="6800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 </a:t>
            </a:r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jaar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begin</a:t>
            </a:r>
          </a:p>
        </p:txBody>
      </p:sp>
    </p:spTree>
    <p:extLst>
      <p:ext uri="{BB962C8B-B14F-4D97-AF65-F5344CB8AC3E}">
        <p14:creationId xmlns:p14="http://schemas.microsoft.com/office/powerpoint/2010/main" val="134133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F49F-A3AB-84DD-C4F8-29FE8CA59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Kerk">
            <a:extLst>
              <a:ext uri="{FF2B5EF4-FFF2-40B4-BE49-F238E27FC236}">
                <a16:creationId xmlns:a16="http://schemas.microsoft.com/office/drawing/2014/main" id="{A22A2623-ABC7-6D9A-D509-B9F06A36BBEE}"/>
              </a:ext>
            </a:extLst>
          </p:cNvPr>
          <p:cNvSpPr/>
          <p:nvPr/>
        </p:nvSpPr>
        <p:spPr>
          <a:xfrm>
            <a:off x="3743619" y="4077976"/>
            <a:ext cx="2771481" cy="19865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1" name="!!hemelvaart">
            <a:extLst>
              <a:ext uri="{FF2B5EF4-FFF2-40B4-BE49-F238E27FC236}">
                <a16:creationId xmlns:a16="http://schemas.microsoft.com/office/drawing/2014/main" id="{B67897BA-4E95-3496-6655-F7D1E4957113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AF9E4623-2022-B0DF-7F0C-2004BEFF8C1B}"/>
              </a:ext>
            </a:extLst>
          </p:cNvPr>
          <p:cNvSpPr/>
          <p:nvPr/>
        </p:nvSpPr>
        <p:spPr>
          <a:xfrm>
            <a:off x="1257890" y="4019550"/>
            <a:ext cx="537151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DB30029D-FC35-BDBD-9A85-C802040A1CFD}"/>
              </a:ext>
            </a:extLst>
          </p:cNvPr>
          <p:cNvSpPr/>
          <p:nvPr/>
        </p:nvSpPr>
        <p:spPr>
          <a:xfrm>
            <a:off x="6743700" y="4019550"/>
            <a:ext cx="4629150" cy="213360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81B52B-1C07-106D-01C8-15565327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6D70F025-2230-F8B3-519F-7737B8E18789}"/>
              </a:ext>
            </a:extLst>
          </p:cNvPr>
          <p:cNvSpPr/>
          <p:nvPr/>
        </p:nvSpPr>
        <p:spPr>
          <a:xfrm>
            <a:off x="3057525" y="-3275543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3" name="!!1000">
            <a:extLst>
              <a:ext uri="{FF2B5EF4-FFF2-40B4-BE49-F238E27FC236}">
                <a16:creationId xmlns:a16="http://schemas.microsoft.com/office/drawing/2014/main" id="{36BD71D3-5862-CE1D-700D-052C6149A5CF}"/>
              </a:ext>
            </a:extLst>
          </p:cNvPr>
          <p:cNvSpPr/>
          <p:nvPr/>
        </p:nvSpPr>
        <p:spPr>
          <a:xfrm>
            <a:off x="2486320" y="1496050"/>
            <a:ext cx="6800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 </a:t>
            </a:r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jaar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begin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4CDB8-545B-B77E-2AF8-17B43A276FCA}"/>
              </a:ext>
            </a:extLst>
          </p:cNvPr>
          <p:cNvSpPr/>
          <p:nvPr/>
        </p:nvSpPr>
        <p:spPr>
          <a:xfrm>
            <a:off x="4207918" y="164232"/>
            <a:ext cx="37761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4DC34-2C1B-3C75-A054-BFE27F407CBA}"/>
              </a:ext>
            </a:extLst>
          </p:cNvPr>
          <p:cNvSpPr txBox="1"/>
          <p:nvPr/>
        </p:nvSpPr>
        <p:spPr>
          <a:xfrm>
            <a:off x="7429500" y="3370332"/>
            <a:ext cx="3960000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f-ZA" sz="4000" dirty="0"/>
              <a:t>Groot verdrukking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1060D-9467-4DC6-7F3E-146863C1C9B8}"/>
              </a:ext>
            </a:extLst>
          </p:cNvPr>
          <p:cNvSpPr txBox="1"/>
          <p:nvPr/>
        </p:nvSpPr>
        <p:spPr>
          <a:xfrm>
            <a:off x="1849345" y="3127132"/>
            <a:ext cx="3960000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f-ZA" sz="4000" dirty="0"/>
              <a:t>Bekeer! Gereed!</a:t>
            </a:r>
          </a:p>
        </p:txBody>
      </p:sp>
    </p:spTree>
    <p:extLst>
      <p:ext uri="{BB962C8B-B14F-4D97-AF65-F5344CB8AC3E}">
        <p14:creationId xmlns:p14="http://schemas.microsoft.com/office/powerpoint/2010/main" val="288992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lowe">
            <a:extLst>
              <a:ext uri="{FF2B5EF4-FFF2-40B4-BE49-F238E27FC236}">
                <a16:creationId xmlns:a16="http://schemas.microsoft.com/office/drawing/2014/main" id="{F7F7B15B-1DD6-4F92-A2A1-37C94B143992}"/>
              </a:ext>
            </a:extLst>
          </p:cNvPr>
          <p:cNvSpPr/>
          <p:nvPr/>
        </p:nvSpPr>
        <p:spPr>
          <a:xfrm>
            <a:off x="292747" y="1588489"/>
            <a:ext cx="5103922" cy="37292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ptos" panose="020B0004020202020204" pitchFamily="34" charset="0"/>
              </a:rPr>
              <a:t>Nie-Bybelse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gelowe</a:t>
            </a:r>
            <a:endParaRPr lang="en-US" sz="4400" dirty="0">
              <a:latin typeface="Aptos" panose="020B0004020202020204" pitchFamily="34" charset="0"/>
            </a:endParaRPr>
          </a:p>
          <a:p>
            <a:pPr algn="ctr"/>
            <a:r>
              <a:rPr lang="en-US" sz="4400" dirty="0">
                <a:latin typeface="Aptos" panose="020B0004020202020204" pitchFamily="34" charset="0"/>
              </a:rPr>
              <a:t>(Hindu, Islam,</a:t>
            </a:r>
          </a:p>
          <a:p>
            <a:pPr algn="ctr"/>
            <a:r>
              <a:rPr lang="en-US" sz="4400" dirty="0">
                <a:latin typeface="Aptos" panose="020B0004020202020204" pitchFamily="34" charset="0"/>
              </a:rPr>
              <a:t>Volks-</a:t>
            </a:r>
            <a:r>
              <a:rPr lang="en-US" sz="4400" dirty="0" err="1">
                <a:latin typeface="Aptos" panose="020B0004020202020204" pitchFamily="34" charset="0"/>
              </a:rPr>
              <a:t>godsdienste</a:t>
            </a:r>
            <a:r>
              <a:rPr lang="en-US" sz="4400" dirty="0">
                <a:latin typeface="Aptos" panose="020B0004020202020204" pitchFamily="34" charset="0"/>
              </a:rPr>
              <a:t>)</a:t>
            </a:r>
            <a:endParaRPr lang="en-ZA" sz="4400" dirty="0">
              <a:latin typeface="Aptos" panose="020B0004020202020204" pitchFamily="34" charset="0"/>
            </a:endParaRPr>
          </a:p>
        </p:txBody>
      </p:sp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82590D98-DDD2-4633-BFD1-9BE939604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07" y="0"/>
            <a:ext cx="6851176" cy="6858000"/>
          </a:xfrm>
          <a:prstGeom prst="rect">
            <a:avLst/>
          </a:prstGeom>
        </p:spPr>
      </p:pic>
      <p:sp>
        <p:nvSpPr>
          <p:cNvPr id="7" name="Heidene">
            <a:extLst>
              <a:ext uri="{FF2B5EF4-FFF2-40B4-BE49-F238E27FC236}">
                <a16:creationId xmlns:a16="http://schemas.microsoft.com/office/drawing/2014/main" id="{C9C38BFB-AF46-44CF-9EEB-A3DCFED480B1}"/>
              </a:ext>
            </a:extLst>
          </p:cNvPr>
          <p:cNvSpPr/>
          <p:nvPr/>
        </p:nvSpPr>
        <p:spPr>
          <a:xfrm>
            <a:off x="292747" y="5317750"/>
            <a:ext cx="5103922" cy="11611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ptos" panose="020B0004020202020204" pitchFamily="34" charset="0"/>
              </a:rPr>
              <a:t>Heidendom</a:t>
            </a:r>
            <a:endParaRPr lang="en-ZA" sz="4400" dirty="0">
              <a:latin typeface="Aptos" panose="020B0004020202020204" pitchFamily="34" charset="0"/>
            </a:endParaRPr>
          </a:p>
        </p:txBody>
      </p:sp>
      <p:sp>
        <p:nvSpPr>
          <p:cNvPr id="9" name="Bybels">
            <a:extLst>
              <a:ext uri="{FF2B5EF4-FFF2-40B4-BE49-F238E27FC236}">
                <a16:creationId xmlns:a16="http://schemas.microsoft.com/office/drawing/2014/main" id="{F8BB7D3C-01DD-4D52-84CB-C0AED09AEB1B}"/>
              </a:ext>
            </a:extLst>
          </p:cNvPr>
          <p:cNvSpPr/>
          <p:nvPr/>
        </p:nvSpPr>
        <p:spPr>
          <a:xfrm>
            <a:off x="6386339" y="2721427"/>
            <a:ext cx="452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Bybelse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gelowe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hristene">
            <a:extLst>
              <a:ext uri="{FF2B5EF4-FFF2-40B4-BE49-F238E27FC236}">
                <a16:creationId xmlns:a16="http://schemas.microsoft.com/office/drawing/2014/main" id="{AE85DAB3-01ED-4454-9186-348F1BC4992C}"/>
              </a:ext>
            </a:extLst>
          </p:cNvPr>
          <p:cNvSpPr/>
          <p:nvPr/>
        </p:nvSpPr>
        <p:spPr>
          <a:xfrm rot="20066382">
            <a:off x="6494708" y="972456"/>
            <a:ext cx="4680000" cy="468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Jode">
            <a:extLst>
              <a:ext uri="{FF2B5EF4-FFF2-40B4-BE49-F238E27FC236}">
                <a16:creationId xmlns:a16="http://schemas.microsoft.com/office/drawing/2014/main" id="{1D177F1F-49C6-0FCB-5270-F52A91721F07}"/>
              </a:ext>
            </a:extLst>
          </p:cNvPr>
          <p:cNvSpPr/>
          <p:nvPr/>
        </p:nvSpPr>
        <p:spPr>
          <a:xfrm>
            <a:off x="292747" y="427344"/>
            <a:ext cx="5103922" cy="11611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ptos" panose="020B0004020202020204" pitchFamily="34" charset="0"/>
              </a:rPr>
              <a:t>Jode</a:t>
            </a:r>
            <a:endParaRPr lang="en-ZA" sz="4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F56A-E539-0D0B-5031-D4EF8981D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hemelvaart">
            <a:extLst>
              <a:ext uri="{FF2B5EF4-FFF2-40B4-BE49-F238E27FC236}">
                <a16:creationId xmlns:a16="http://schemas.microsoft.com/office/drawing/2014/main" id="{9872AE41-25A4-634E-F5BC-ACF6F22F2A44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">
            <a:extLst>
              <a:ext uri="{FF2B5EF4-FFF2-40B4-BE49-F238E27FC236}">
                <a16:creationId xmlns:a16="http://schemas.microsoft.com/office/drawing/2014/main" id="{D094F774-D02C-1A0E-4AA4-F343952C784D}"/>
              </a:ext>
            </a:extLst>
          </p:cNvPr>
          <p:cNvSpPr/>
          <p:nvPr/>
        </p:nvSpPr>
        <p:spPr>
          <a:xfrm>
            <a:off x="3865018" y="2942600"/>
            <a:ext cx="3547832" cy="321055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Ontrou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842B440C-DA41-DA8C-4B06-60154E4C6162}"/>
              </a:ext>
            </a:extLst>
          </p:cNvPr>
          <p:cNvSpPr/>
          <p:nvPr/>
        </p:nvSpPr>
        <p:spPr>
          <a:xfrm>
            <a:off x="6743700" y="4019550"/>
            <a:ext cx="4629150" cy="213360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D9A6C4-AB9F-D260-9E2D-0825CFE8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AFBBDAA0-0214-979B-4521-7995294357A9}"/>
              </a:ext>
            </a:extLst>
          </p:cNvPr>
          <p:cNvSpPr/>
          <p:nvPr/>
        </p:nvSpPr>
        <p:spPr>
          <a:xfrm>
            <a:off x="3057525" y="-3275543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>
                <a:latin typeface="Aptos" panose="020B0004020202020204" pitchFamily="34" charset="0"/>
              </a:rPr>
              <a:t>Getroue Kerk</a:t>
            </a:r>
          </a:p>
        </p:txBody>
      </p:sp>
      <p:sp>
        <p:nvSpPr>
          <p:cNvPr id="3" name="!!1000">
            <a:extLst>
              <a:ext uri="{FF2B5EF4-FFF2-40B4-BE49-F238E27FC236}">
                <a16:creationId xmlns:a16="http://schemas.microsoft.com/office/drawing/2014/main" id="{D19FD45C-F364-436F-8BB5-01515234D834}"/>
              </a:ext>
            </a:extLst>
          </p:cNvPr>
          <p:cNvSpPr/>
          <p:nvPr/>
        </p:nvSpPr>
        <p:spPr>
          <a:xfrm>
            <a:off x="1738233" y="1496050"/>
            <a:ext cx="82964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Tydens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1000 </a:t>
            </a:r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jaar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6AFB6-8E04-F540-BFB5-1F628BA547FB}"/>
              </a:ext>
            </a:extLst>
          </p:cNvPr>
          <p:cNvSpPr/>
          <p:nvPr/>
        </p:nvSpPr>
        <p:spPr>
          <a:xfrm>
            <a:off x="4134052" y="164232"/>
            <a:ext cx="3923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37ADC-683A-AE1A-D3F6-335C9964F520}"/>
              </a:ext>
            </a:extLst>
          </p:cNvPr>
          <p:cNvSpPr txBox="1"/>
          <p:nvPr/>
        </p:nvSpPr>
        <p:spPr>
          <a:xfrm>
            <a:off x="6201270" y="2942332"/>
            <a:ext cx="5171580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f-ZA" sz="4000" dirty="0">
                <a:latin typeface="Aptos" panose="020B0004020202020204" pitchFamily="34" charset="0"/>
              </a:rPr>
              <a:t>Groot verdrukking</a:t>
            </a:r>
          </a:p>
        </p:txBody>
      </p:sp>
      <p:sp>
        <p:nvSpPr>
          <p:cNvPr id="7" name="!!Kerk1">
            <a:extLst>
              <a:ext uri="{FF2B5EF4-FFF2-40B4-BE49-F238E27FC236}">
                <a16:creationId xmlns:a16="http://schemas.microsoft.com/office/drawing/2014/main" id="{0DEB9667-A54D-DA18-5231-0A26E383C1EE}"/>
              </a:ext>
            </a:extLst>
          </p:cNvPr>
          <p:cNvSpPr/>
          <p:nvPr/>
        </p:nvSpPr>
        <p:spPr>
          <a:xfrm>
            <a:off x="819150" y="2942600"/>
            <a:ext cx="2810485" cy="3210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Getrou kerk</a:t>
            </a:r>
          </a:p>
        </p:txBody>
      </p:sp>
    </p:spTree>
    <p:extLst>
      <p:ext uri="{BB962C8B-B14F-4D97-AF65-F5344CB8AC3E}">
        <p14:creationId xmlns:p14="http://schemas.microsoft.com/office/powerpoint/2010/main" val="412456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72E3-5EC7-13C2-351B-22ECDC29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Kerk">
            <a:extLst>
              <a:ext uri="{FF2B5EF4-FFF2-40B4-BE49-F238E27FC236}">
                <a16:creationId xmlns:a16="http://schemas.microsoft.com/office/drawing/2014/main" id="{374F9F4E-0943-98B7-7543-12B10F833AA9}"/>
              </a:ext>
            </a:extLst>
          </p:cNvPr>
          <p:cNvSpPr/>
          <p:nvPr/>
        </p:nvSpPr>
        <p:spPr>
          <a:xfrm>
            <a:off x="3865018" y="2942600"/>
            <a:ext cx="3547832" cy="321055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Ontrou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4FB28E70-FF13-2E96-1CB2-7DBABB0715DD}"/>
              </a:ext>
            </a:extLst>
          </p:cNvPr>
          <p:cNvSpPr/>
          <p:nvPr/>
        </p:nvSpPr>
        <p:spPr>
          <a:xfrm>
            <a:off x="6743700" y="4019550"/>
            <a:ext cx="4629150" cy="213360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E582A-0AE5-BF07-55B7-60926A1E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1B5E320C-763F-BA53-0BB0-9F11840EC658}"/>
              </a:ext>
            </a:extLst>
          </p:cNvPr>
          <p:cNvSpPr/>
          <p:nvPr/>
        </p:nvSpPr>
        <p:spPr>
          <a:xfrm>
            <a:off x="3057525" y="-3275543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Getroue Kerk</a:t>
            </a:r>
          </a:p>
        </p:txBody>
      </p:sp>
      <p:sp>
        <p:nvSpPr>
          <p:cNvPr id="3" name="!!1000">
            <a:extLst>
              <a:ext uri="{FF2B5EF4-FFF2-40B4-BE49-F238E27FC236}">
                <a16:creationId xmlns:a16="http://schemas.microsoft.com/office/drawing/2014/main" id="{21ABA5B4-3030-395C-AF84-13EF86DDC1E0}"/>
              </a:ext>
            </a:extLst>
          </p:cNvPr>
          <p:cNvSpPr/>
          <p:nvPr/>
        </p:nvSpPr>
        <p:spPr>
          <a:xfrm>
            <a:off x="2738796" y="1496050"/>
            <a:ext cx="62953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Na 1000 </a:t>
            </a:r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jaar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742DF-9E68-C89A-70F5-E40EA9BEC620}"/>
              </a:ext>
            </a:extLst>
          </p:cNvPr>
          <p:cNvSpPr/>
          <p:nvPr/>
        </p:nvSpPr>
        <p:spPr>
          <a:xfrm>
            <a:off x="4134052" y="164232"/>
            <a:ext cx="3923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ED8BD-0637-E584-CDC8-B6E430EA741C}"/>
              </a:ext>
            </a:extLst>
          </p:cNvPr>
          <p:cNvSpPr txBox="1"/>
          <p:nvPr/>
        </p:nvSpPr>
        <p:spPr>
          <a:xfrm>
            <a:off x="5797296" y="2942332"/>
            <a:ext cx="5455044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f-ZA" sz="4000" dirty="0">
                <a:latin typeface="Aptos" panose="020B0004020202020204" pitchFamily="34" charset="0"/>
              </a:rPr>
              <a:t>Groot verdrukking</a:t>
            </a:r>
          </a:p>
        </p:txBody>
      </p:sp>
      <p:sp>
        <p:nvSpPr>
          <p:cNvPr id="7" name="!!Kerk1">
            <a:extLst>
              <a:ext uri="{FF2B5EF4-FFF2-40B4-BE49-F238E27FC236}">
                <a16:creationId xmlns:a16="http://schemas.microsoft.com/office/drawing/2014/main" id="{041B2461-0518-BB29-EF84-27F0D2A7E7D0}"/>
              </a:ext>
            </a:extLst>
          </p:cNvPr>
          <p:cNvSpPr/>
          <p:nvPr/>
        </p:nvSpPr>
        <p:spPr>
          <a:xfrm>
            <a:off x="819150" y="2942600"/>
            <a:ext cx="2810485" cy="3210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Naam kerk</a:t>
            </a:r>
          </a:p>
        </p:txBody>
      </p:sp>
      <p:sp>
        <p:nvSpPr>
          <p:cNvPr id="8" name="!!hemelvaart">
            <a:extLst>
              <a:ext uri="{FF2B5EF4-FFF2-40B4-BE49-F238E27FC236}">
                <a16:creationId xmlns:a16="http://schemas.microsoft.com/office/drawing/2014/main" id="{4846CDDE-B933-98BB-3CF1-7809AFC6E2C9}"/>
              </a:ext>
            </a:extLst>
          </p:cNvPr>
          <p:cNvSpPr/>
          <p:nvPr/>
        </p:nvSpPr>
        <p:spPr>
          <a:xfrm>
            <a:off x="297477" y="660590"/>
            <a:ext cx="4114800" cy="54483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/>
              <a:t>Tweede wederkoms</a:t>
            </a:r>
          </a:p>
        </p:txBody>
      </p:sp>
    </p:spTree>
    <p:extLst>
      <p:ext uri="{BB962C8B-B14F-4D97-AF65-F5344CB8AC3E}">
        <p14:creationId xmlns:p14="http://schemas.microsoft.com/office/powerpoint/2010/main" val="781815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EF56-60FC-8AB2-082F-2D1A5EA61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Kerk">
            <a:extLst>
              <a:ext uri="{FF2B5EF4-FFF2-40B4-BE49-F238E27FC236}">
                <a16:creationId xmlns:a16="http://schemas.microsoft.com/office/drawing/2014/main" id="{3E991492-9653-A188-AA13-BA600C223952}"/>
              </a:ext>
            </a:extLst>
          </p:cNvPr>
          <p:cNvSpPr/>
          <p:nvPr/>
        </p:nvSpPr>
        <p:spPr>
          <a:xfrm>
            <a:off x="297898" y="5489109"/>
            <a:ext cx="11520000" cy="108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Ontrou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BAECD3AC-2513-B30F-430E-638BD98F5CC0}"/>
              </a:ext>
            </a:extLst>
          </p:cNvPr>
          <p:cNvSpPr/>
          <p:nvPr/>
        </p:nvSpPr>
        <p:spPr>
          <a:xfrm>
            <a:off x="297898" y="5514810"/>
            <a:ext cx="11520000" cy="108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Heidene / ontrou kerk Ewig verdoem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234904-37E0-C9D4-6A7A-C0B24B84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18C0994A-D2FD-DB21-8080-2F6B1BFCB5EC}"/>
              </a:ext>
            </a:extLst>
          </p:cNvPr>
          <p:cNvSpPr/>
          <p:nvPr/>
        </p:nvSpPr>
        <p:spPr>
          <a:xfrm>
            <a:off x="297898" y="2534470"/>
            <a:ext cx="11520000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Ware Kerk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373DF-58FF-7841-F364-0EA9663DE003}"/>
              </a:ext>
            </a:extLst>
          </p:cNvPr>
          <p:cNvSpPr/>
          <p:nvPr/>
        </p:nvSpPr>
        <p:spPr>
          <a:xfrm>
            <a:off x="4134052" y="164232"/>
            <a:ext cx="3923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1</a:t>
            </a:r>
          </a:p>
        </p:txBody>
      </p:sp>
      <p:sp>
        <p:nvSpPr>
          <p:cNvPr id="7" name="!!Kerk1">
            <a:extLst>
              <a:ext uri="{FF2B5EF4-FFF2-40B4-BE49-F238E27FC236}">
                <a16:creationId xmlns:a16="http://schemas.microsoft.com/office/drawing/2014/main" id="{A98EFF42-F9D4-01D9-1249-8D3E9ED46D82}"/>
              </a:ext>
            </a:extLst>
          </p:cNvPr>
          <p:cNvSpPr/>
          <p:nvPr/>
        </p:nvSpPr>
        <p:spPr>
          <a:xfrm>
            <a:off x="329712" y="2560171"/>
            <a:ext cx="11520000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Ware kerk</a:t>
            </a:r>
          </a:p>
        </p:txBody>
      </p:sp>
      <p:sp>
        <p:nvSpPr>
          <p:cNvPr id="8" name="!!hemelvaart">
            <a:extLst>
              <a:ext uri="{FF2B5EF4-FFF2-40B4-BE49-F238E27FC236}">
                <a16:creationId xmlns:a16="http://schemas.microsoft.com/office/drawing/2014/main" id="{138FAB05-793B-3413-2514-0F61E77DCC62}"/>
              </a:ext>
            </a:extLst>
          </p:cNvPr>
          <p:cNvSpPr/>
          <p:nvPr/>
        </p:nvSpPr>
        <p:spPr>
          <a:xfrm>
            <a:off x="329713" y="1343190"/>
            <a:ext cx="11532573" cy="1117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Nuwe Jerusalem. Christus regeer</a:t>
            </a:r>
          </a:p>
        </p:txBody>
      </p:sp>
    </p:spTree>
    <p:extLst>
      <p:ext uri="{BB962C8B-B14F-4D97-AF65-F5344CB8AC3E}">
        <p14:creationId xmlns:p14="http://schemas.microsoft.com/office/powerpoint/2010/main" val="252153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F2D6-7A58-348B-FFBF-C125C566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melvaart">
            <a:extLst>
              <a:ext uri="{FF2B5EF4-FFF2-40B4-BE49-F238E27FC236}">
                <a16:creationId xmlns:a16="http://schemas.microsoft.com/office/drawing/2014/main" id="{F68680BA-7913-DF67-9EDA-37E54B7F949F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282689EC-4181-B74A-AB10-BD45FEC9372E}"/>
              </a:ext>
            </a:extLst>
          </p:cNvPr>
          <p:cNvSpPr/>
          <p:nvPr/>
        </p:nvSpPr>
        <p:spPr>
          <a:xfrm>
            <a:off x="4686300" y="306705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661A97D2-2C01-0C15-615D-513730B75A8C}"/>
              </a:ext>
            </a:extLst>
          </p:cNvPr>
          <p:cNvSpPr/>
          <p:nvPr/>
        </p:nvSpPr>
        <p:spPr>
          <a:xfrm>
            <a:off x="8534400" y="3067050"/>
            <a:ext cx="2838450" cy="3086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3306BD-D9B8-D834-6008-F1B67CB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046FAC56-803F-AD37-EF49-EF074CF754A5}"/>
              </a:ext>
            </a:extLst>
          </p:cNvPr>
          <p:cNvSpPr/>
          <p:nvPr/>
        </p:nvSpPr>
        <p:spPr>
          <a:xfrm>
            <a:off x="1257300" y="304800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2" name="!!hemelvaart">
            <a:extLst>
              <a:ext uri="{FF2B5EF4-FFF2-40B4-BE49-F238E27FC236}">
                <a16:creationId xmlns:a16="http://schemas.microsoft.com/office/drawing/2014/main" id="{EED6BFF9-E45E-8D9F-C095-1796B0DDD203}"/>
              </a:ext>
            </a:extLst>
          </p:cNvPr>
          <p:cNvSpPr/>
          <p:nvPr/>
        </p:nvSpPr>
        <p:spPr>
          <a:xfrm>
            <a:off x="838200" y="704850"/>
            <a:ext cx="4667250" cy="19621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600" dirty="0"/>
              <a:t>Eerste wederkoms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87ACB-432E-5053-FBF1-615B842B269F}"/>
              </a:ext>
            </a:extLst>
          </p:cNvPr>
          <p:cNvSpPr/>
          <p:nvPr/>
        </p:nvSpPr>
        <p:spPr>
          <a:xfrm>
            <a:off x="6164020" y="697200"/>
            <a:ext cx="3923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4620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E2BB-0F28-1B69-4D41-6B58121B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melvaart">
            <a:extLst>
              <a:ext uri="{FF2B5EF4-FFF2-40B4-BE49-F238E27FC236}">
                <a16:creationId xmlns:a16="http://schemas.microsoft.com/office/drawing/2014/main" id="{2A218528-7302-5855-21EC-F5FC86FDE508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3AF08BD5-E975-79BC-028E-C59D9F70B689}"/>
              </a:ext>
            </a:extLst>
          </p:cNvPr>
          <p:cNvSpPr/>
          <p:nvPr/>
        </p:nvSpPr>
        <p:spPr>
          <a:xfrm>
            <a:off x="4686300" y="306705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7F1F88F0-87E2-EE58-5313-7587882C2460}"/>
              </a:ext>
            </a:extLst>
          </p:cNvPr>
          <p:cNvSpPr/>
          <p:nvPr/>
        </p:nvSpPr>
        <p:spPr>
          <a:xfrm>
            <a:off x="8534400" y="3067050"/>
            <a:ext cx="2838450" cy="3086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93067D-19BB-1CCE-EDC2-0B09AD7B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541AF885-8CA1-0D9C-F096-E8436DAB2B07}"/>
              </a:ext>
            </a:extLst>
          </p:cNvPr>
          <p:cNvSpPr/>
          <p:nvPr/>
        </p:nvSpPr>
        <p:spPr>
          <a:xfrm>
            <a:off x="1257300" y="304800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2" name="!!hemelvaart">
            <a:extLst>
              <a:ext uri="{FF2B5EF4-FFF2-40B4-BE49-F238E27FC236}">
                <a16:creationId xmlns:a16="http://schemas.microsoft.com/office/drawing/2014/main" id="{43D4B981-CD14-E58F-FD07-720A1342F85B}"/>
              </a:ext>
            </a:extLst>
          </p:cNvPr>
          <p:cNvSpPr/>
          <p:nvPr/>
        </p:nvSpPr>
        <p:spPr>
          <a:xfrm>
            <a:off x="838200" y="704850"/>
            <a:ext cx="4114800" cy="54483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/>
              <a:t>Eerste wederkoms</a:t>
            </a:r>
          </a:p>
        </p:txBody>
      </p:sp>
    </p:spTree>
    <p:extLst>
      <p:ext uri="{BB962C8B-B14F-4D97-AF65-F5344CB8AC3E}">
        <p14:creationId xmlns:p14="http://schemas.microsoft.com/office/powerpoint/2010/main" val="35748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989C-E3D0-47C1-1505-CB5D4F7F3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D4923D-470F-AAB1-1800-E26294E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4BCE2242-42B7-AE08-C0D2-2C30648D83C3}"/>
              </a:ext>
            </a:extLst>
          </p:cNvPr>
          <p:cNvSpPr/>
          <p:nvPr/>
        </p:nvSpPr>
        <p:spPr>
          <a:xfrm>
            <a:off x="455879" y="2563692"/>
            <a:ext cx="11520000" cy="102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Ware Kerk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BC574-3E96-4A3E-F7D8-38E273245BEE}"/>
              </a:ext>
            </a:extLst>
          </p:cNvPr>
          <p:cNvSpPr/>
          <p:nvPr/>
        </p:nvSpPr>
        <p:spPr>
          <a:xfrm>
            <a:off x="4134052" y="164232"/>
            <a:ext cx="3923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2</a:t>
            </a:r>
          </a:p>
        </p:txBody>
      </p:sp>
      <p:sp>
        <p:nvSpPr>
          <p:cNvPr id="7" name="!!Kerk1">
            <a:extLst>
              <a:ext uri="{FF2B5EF4-FFF2-40B4-BE49-F238E27FC236}">
                <a16:creationId xmlns:a16="http://schemas.microsoft.com/office/drawing/2014/main" id="{3576A5DE-1124-1EEA-E815-4699B2E55CEE}"/>
              </a:ext>
            </a:extLst>
          </p:cNvPr>
          <p:cNvSpPr/>
          <p:nvPr/>
        </p:nvSpPr>
        <p:spPr>
          <a:xfrm>
            <a:off x="455879" y="2563692"/>
            <a:ext cx="11520000" cy="102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Saam met Christus op die troon</a:t>
            </a:r>
          </a:p>
        </p:txBody>
      </p:sp>
      <p:sp>
        <p:nvSpPr>
          <p:cNvPr id="8" name="!!hemelvaart">
            <a:extLst>
              <a:ext uri="{FF2B5EF4-FFF2-40B4-BE49-F238E27FC236}">
                <a16:creationId xmlns:a16="http://schemas.microsoft.com/office/drawing/2014/main" id="{90402004-EC28-65C6-5FD5-A866438F51CC}"/>
              </a:ext>
            </a:extLst>
          </p:cNvPr>
          <p:cNvSpPr/>
          <p:nvPr/>
        </p:nvSpPr>
        <p:spPr>
          <a:xfrm>
            <a:off x="329713" y="1343190"/>
            <a:ext cx="11532573" cy="1117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Christus regeer – 1000 jaar vrede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04225-9772-02EA-12CE-16D2D132563C}"/>
              </a:ext>
            </a:extLst>
          </p:cNvPr>
          <p:cNvSpPr txBox="1"/>
          <p:nvPr/>
        </p:nvSpPr>
        <p:spPr>
          <a:xfrm>
            <a:off x="6305546" y="4420181"/>
            <a:ext cx="4629150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f-ZA" sz="4000" dirty="0"/>
              <a:t>Totaal onderdruk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AA27C-E1F5-3B8D-473C-3B11CDC0E2D1}"/>
              </a:ext>
            </a:extLst>
          </p:cNvPr>
          <p:cNvSpPr txBox="1"/>
          <p:nvPr/>
        </p:nvSpPr>
        <p:spPr>
          <a:xfrm>
            <a:off x="613860" y="3610500"/>
            <a:ext cx="5200648" cy="15175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pPr algn="ctr"/>
            <a:r>
              <a:rPr lang="af-ZA" sz="4000" dirty="0"/>
              <a:t>Bekeer! Gereed!</a:t>
            </a:r>
          </a:p>
        </p:txBody>
      </p:sp>
      <p:sp>
        <p:nvSpPr>
          <p:cNvPr id="14" name="!!Kerk1">
            <a:extLst>
              <a:ext uri="{FF2B5EF4-FFF2-40B4-BE49-F238E27FC236}">
                <a16:creationId xmlns:a16="http://schemas.microsoft.com/office/drawing/2014/main" id="{E6A7A291-FC68-FB09-D2BE-2A656C9FC42B}"/>
              </a:ext>
            </a:extLst>
          </p:cNvPr>
          <p:cNvSpPr/>
          <p:nvPr/>
        </p:nvSpPr>
        <p:spPr>
          <a:xfrm>
            <a:off x="514945" y="5128067"/>
            <a:ext cx="5371510" cy="12049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5" name="!!Heidene">
            <a:extLst>
              <a:ext uri="{FF2B5EF4-FFF2-40B4-BE49-F238E27FC236}">
                <a16:creationId xmlns:a16="http://schemas.microsoft.com/office/drawing/2014/main" id="{F1FF6AF1-1987-4AD8-CDDF-158094D8BD01}"/>
              </a:ext>
            </a:extLst>
          </p:cNvPr>
          <p:cNvSpPr/>
          <p:nvPr/>
        </p:nvSpPr>
        <p:spPr>
          <a:xfrm>
            <a:off x="6305546" y="5128068"/>
            <a:ext cx="4629150" cy="108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16" name="ww">
            <a:extLst>
              <a:ext uri="{FF2B5EF4-FFF2-40B4-BE49-F238E27FC236}">
                <a16:creationId xmlns:a16="http://schemas.microsoft.com/office/drawing/2014/main" id="{D5858DFD-0098-9210-7106-81119E46F91C}"/>
              </a:ext>
            </a:extLst>
          </p:cNvPr>
          <p:cNvSpPr/>
          <p:nvPr/>
        </p:nvSpPr>
        <p:spPr>
          <a:xfrm>
            <a:off x="6089712" y="3688125"/>
            <a:ext cx="5200649" cy="7470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Christus regeer ystersepter</a:t>
            </a:r>
          </a:p>
        </p:txBody>
      </p:sp>
    </p:spTree>
    <p:extLst>
      <p:ext uri="{BB962C8B-B14F-4D97-AF65-F5344CB8AC3E}">
        <p14:creationId xmlns:p14="http://schemas.microsoft.com/office/powerpoint/2010/main" val="244232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2146-F5EB-0F81-BB4B-031ED62A5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melvaart">
            <a:extLst>
              <a:ext uri="{FF2B5EF4-FFF2-40B4-BE49-F238E27FC236}">
                <a16:creationId xmlns:a16="http://schemas.microsoft.com/office/drawing/2014/main" id="{9B27FD2D-60A7-CBF2-98CE-08135C7B3DC3}"/>
              </a:ext>
            </a:extLst>
          </p:cNvPr>
          <p:cNvSpPr/>
          <p:nvPr/>
        </p:nvSpPr>
        <p:spPr>
          <a:xfrm>
            <a:off x="1257300" y="-3789893"/>
            <a:ext cx="4629150" cy="36004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>
                <a:latin typeface="Aptos" panose="020B0004020202020204" pitchFamily="34" charset="0"/>
              </a:rPr>
              <a:t>Hemelvaart</a:t>
            </a:r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12" name="!!Kerk1">
            <a:extLst>
              <a:ext uri="{FF2B5EF4-FFF2-40B4-BE49-F238E27FC236}">
                <a16:creationId xmlns:a16="http://schemas.microsoft.com/office/drawing/2014/main" id="{0D4C7E88-4795-9B42-D13C-60D50A44A91E}"/>
              </a:ext>
            </a:extLst>
          </p:cNvPr>
          <p:cNvSpPr/>
          <p:nvPr/>
        </p:nvSpPr>
        <p:spPr>
          <a:xfrm>
            <a:off x="4686300" y="306705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Naam kerk</a:t>
            </a:r>
          </a:p>
        </p:txBody>
      </p:sp>
      <p:sp>
        <p:nvSpPr>
          <p:cNvPr id="13" name="!!Heidene">
            <a:extLst>
              <a:ext uri="{FF2B5EF4-FFF2-40B4-BE49-F238E27FC236}">
                <a16:creationId xmlns:a16="http://schemas.microsoft.com/office/drawing/2014/main" id="{CC15BAD6-AD7D-E340-EF02-33623A0B1C9C}"/>
              </a:ext>
            </a:extLst>
          </p:cNvPr>
          <p:cNvSpPr/>
          <p:nvPr/>
        </p:nvSpPr>
        <p:spPr>
          <a:xfrm>
            <a:off x="8534400" y="3067050"/>
            <a:ext cx="2838450" cy="3086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000" dirty="0"/>
              <a:t>Heidene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03BC07-F4EB-C057-0142-54F7331C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C1A876B5-2922-3CA3-B4BF-594D4362F0FD}"/>
              </a:ext>
            </a:extLst>
          </p:cNvPr>
          <p:cNvSpPr/>
          <p:nvPr/>
        </p:nvSpPr>
        <p:spPr>
          <a:xfrm>
            <a:off x="1257300" y="3048000"/>
            <a:ext cx="3257550" cy="3086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6600" dirty="0"/>
              <a:t>Getroue Kerk</a:t>
            </a:r>
          </a:p>
        </p:txBody>
      </p:sp>
      <p:sp>
        <p:nvSpPr>
          <p:cNvPr id="2" name="!!hemelvaart">
            <a:extLst>
              <a:ext uri="{FF2B5EF4-FFF2-40B4-BE49-F238E27FC236}">
                <a16:creationId xmlns:a16="http://schemas.microsoft.com/office/drawing/2014/main" id="{FC3D7BB4-ACE2-E68F-6D52-366F7DE4A621}"/>
              </a:ext>
            </a:extLst>
          </p:cNvPr>
          <p:cNvSpPr/>
          <p:nvPr/>
        </p:nvSpPr>
        <p:spPr>
          <a:xfrm>
            <a:off x="838200" y="704850"/>
            <a:ext cx="4114800" cy="54483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3200" dirty="0"/>
              <a:t>Tweede wederkoms</a:t>
            </a:r>
          </a:p>
        </p:txBody>
      </p:sp>
    </p:spTree>
    <p:extLst>
      <p:ext uri="{BB962C8B-B14F-4D97-AF65-F5344CB8AC3E}">
        <p14:creationId xmlns:p14="http://schemas.microsoft.com/office/powerpoint/2010/main" val="240284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D09E3-A81A-08B3-BA85-0CE58C44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2F543C-CCA6-2DE4-4B4A-D21191D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1BAA925B-E819-3654-B861-B76738CF36F0}"/>
              </a:ext>
            </a:extLst>
          </p:cNvPr>
          <p:cNvSpPr/>
          <p:nvPr/>
        </p:nvSpPr>
        <p:spPr>
          <a:xfrm>
            <a:off x="297898" y="2534470"/>
            <a:ext cx="11520000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Ware Kerk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99FA6-155A-D97E-EFC6-3EF2E3DEB029}"/>
              </a:ext>
            </a:extLst>
          </p:cNvPr>
          <p:cNvSpPr/>
          <p:nvPr/>
        </p:nvSpPr>
        <p:spPr>
          <a:xfrm>
            <a:off x="4134052" y="164232"/>
            <a:ext cx="3923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Teorie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2</a:t>
            </a:r>
          </a:p>
        </p:txBody>
      </p:sp>
      <p:sp>
        <p:nvSpPr>
          <p:cNvPr id="7" name="!!Kerk1">
            <a:extLst>
              <a:ext uri="{FF2B5EF4-FFF2-40B4-BE49-F238E27FC236}">
                <a16:creationId xmlns:a16="http://schemas.microsoft.com/office/drawing/2014/main" id="{A114BF38-38E3-3EE5-9018-A117E6FC9F3D}"/>
              </a:ext>
            </a:extLst>
          </p:cNvPr>
          <p:cNvSpPr/>
          <p:nvPr/>
        </p:nvSpPr>
        <p:spPr>
          <a:xfrm>
            <a:off x="329712" y="2560171"/>
            <a:ext cx="11520000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Ware kerk</a:t>
            </a:r>
          </a:p>
        </p:txBody>
      </p:sp>
      <p:sp>
        <p:nvSpPr>
          <p:cNvPr id="8" name="!!hemelvaart">
            <a:extLst>
              <a:ext uri="{FF2B5EF4-FFF2-40B4-BE49-F238E27FC236}">
                <a16:creationId xmlns:a16="http://schemas.microsoft.com/office/drawing/2014/main" id="{8CCD479F-1B96-F516-A6AA-32280A12ACBC}"/>
              </a:ext>
            </a:extLst>
          </p:cNvPr>
          <p:cNvSpPr/>
          <p:nvPr/>
        </p:nvSpPr>
        <p:spPr>
          <a:xfrm>
            <a:off x="329713" y="1343190"/>
            <a:ext cx="11532573" cy="1117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Nuwe Jerusalem. Christus regeer</a:t>
            </a:r>
          </a:p>
        </p:txBody>
      </p:sp>
      <p:sp>
        <p:nvSpPr>
          <p:cNvPr id="6" name="!!Heidene">
            <a:extLst>
              <a:ext uri="{FF2B5EF4-FFF2-40B4-BE49-F238E27FC236}">
                <a16:creationId xmlns:a16="http://schemas.microsoft.com/office/drawing/2014/main" id="{43E3EBCB-97E8-7698-9825-B0316BE78B19}"/>
              </a:ext>
            </a:extLst>
          </p:cNvPr>
          <p:cNvSpPr/>
          <p:nvPr/>
        </p:nvSpPr>
        <p:spPr>
          <a:xfrm>
            <a:off x="297898" y="5514810"/>
            <a:ext cx="11520000" cy="108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5400" dirty="0">
                <a:latin typeface="Aptos" panose="020B0004020202020204" pitchFamily="34" charset="0"/>
              </a:rPr>
              <a:t>Heidene / ontrou kerk Ewig verdoem</a:t>
            </a:r>
          </a:p>
        </p:txBody>
      </p:sp>
    </p:spTree>
    <p:extLst>
      <p:ext uri="{BB962C8B-B14F-4D97-AF65-F5344CB8AC3E}">
        <p14:creationId xmlns:p14="http://schemas.microsoft.com/office/powerpoint/2010/main" val="235921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Warren" descr="A close-up of a sign&#10;&#10;AI-generated content may be incorrect.">
            <a:extLst>
              <a:ext uri="{FF2B5EF4-FFF2-40B4-BE49-F238E27FC236}">
                <a16:creationId xmlns:a16="http://schemas.microsoft.com/office/drawing/2014/main" id="{54B5E735-F74A-5515-FB58-D45DB0A6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11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7A48E-E6C5-F0F7-11DB-6F2E1C94E1D6}"/>
              </a:ext>
            </a:extLst>
          </p:cNvPr>
          <p:cNvSpPr txBox="1"/>
          <p:nvPr/>
        </p:nvSpPr>
        <p:spPr>
          <a:xfrm>
            <a:off x="274983" y="77114"/>
            <a:ext cx="1164203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af-ZA" sz="3200" dirty="0">
                <a:latin typeface="Aptos" panose="020B0004020202020204" pitchFamily="34" charset="0"/>
              </a:rPr>
              <a:t>Pastoor Eddie Warren, Shaloom Bediening, Montana, 9 Julie 2023</a:t>
            </a:r>
          </a:p>
        </p:txBody>
      </p:sp>
    </p:spTree>
    <p:extLst>
      <p:ext uri="{BB962C8B-B14F-4D97-AF65-F5344CB8AC3E}">
        <p14:creationId xmlns:p14="http://schemas.microsoft.com/office/powerpoint/2010/main" val="12221959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8D5FD-3EE7-5FAC-922F-8F47ACB76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Warren" descr="A close-up of a sign&#10;&#10;AI-generated content may be incorrect.">
            <a:extLst>
              <a:ext uri="{FF2B5EF4-FFF2-40B4-BE49-F238E27FC236}">
                <a16:creationId xmlns:a16="http://schemas.microsoft.com/office/drawing/2014/main" id="{A2F41ACC-7FA5-92D8-97AC-7B83E4B3D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3" y="1434574"/>
            <a:ext cx="6583172" cy="37030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52A2D8F-8608-67B4-37C4-75BA7F60FBAC}"/>
              </a:ext>
            </a:extLst>
          </p:cNvPr>
          <p:cNvSpPr/>
          <p:nvPr/>
        </p:nvSpPr>
        <p:spPr>
          <a:xfrm>
            <a:off x="1537317" y="176460"/>
            <a:ext cx="9108000" cy="1368000"/>
          </a:xfrm>
          <a:prstGeom prst="wedgeRoundRectCallout">
            <a:avLst>
              <a:gd name="adj1" fmla="val 18764"/>
              <a:gd name="adj2" fmla="val 122046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af-ZA" dirty="0">
              <a:solidFill>
                <a:schemeClr val="tx1"/>
              </a:solidFill>
            </a:endParaRPr>
          </a:p>
          <a:p>
            <a:pPr algn="ctr"/>
            <a:endParaRPr lang="af-ZA" dirty="0">
              <a:solidFill>
                <a:schemeClr val="tx1"/>
              </a:solidFill>
            </a:endParaRPr>
          </a:p>
          <a:p>
            <a:pPr algn="ctr"/>
            <a:endParaRPr lang="af-ZA" dirty="0">
              <a:solidFill>
                <a:schemeClr val="tx1"/>
              </a:solidFill>
            </a:endParaRPr>
          </a:p>
          <a:p>
            <a:pPr algn="ctr"/>
            <a:endParaRPr lang="af-ZA" dirty="0">
              <a:solidFill>
                <a:schemeClr val="tx1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3D1056E-AE25-E0F4-D517-EA6586C8FF63}"/>
              </a:ext>
            </a:extLst>
          </p:cNvPr>
          <p:cNvSpPr/>
          <p:nvPr/>
        </p:nvSpPr>
        <p:spPr>
          <a:xfrm>
            <a:off x="989814" y="2905812"/>
            <a:ext cx="1725106" cy="1046376"/>
          </a:xfrm>
          <a:prstGeom prst="wedgeRoundRectCallout">
            <a:avLst>
              <a:gd name="adj1" fmla="val 136965"/>
              <a:gd name="adj2" fmla="val -228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Inderdaad!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1BADEE0-2B8B-694E-9117-EA4960B3E500}"/>
              </a:ext>
            </a:extLst>
          </p:cNvPr>
          <p:cNvSpPr/>
          <p:nvPr/>
        </p:nvSpPr>
        <p:spPr>
          <a:xfrm>
            <a:off x="989814" y="4131296"/>
            <a:ext cx="1725106" cy="1046376"/>
          </a:xfrm>
          <a:prstGeom prst="wedgeRoundRectCallout">
            <a:avLst>
              <a:gd name="adj1" fmla="val 138183"/>
              <a:gd name="adj2" fmla="val -9720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Skrifgrond?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83C925-1BC7-E19A-A642-D4F60DDE8880}"/>
              </a:ext>
            </a:extLst>
          </p:cNvPr>
          <p:cNvSpPr/>
          <p:nvPr/>
        </p:nvSpPr>
        <p:spPr>
          <a:xfrm>
            <a:off x="3270559" y="5177672"/>
            <a:ext cx="1725106" cy="1046376"/>
          </a:xfrm>
          <a:prstGeom prst="wedgeRoundRectCallout">
            <a:avLst>
              <a:gd name="adj1" fmla="val 91271"/>
              <a:gd name="adj2" fmla="val -14140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Net vir hulle?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7522356-AE4F-6C03-098D-C55211A980D3}"/>
              </a:ext>
            </a:extLst>
          </p:cNvPr>
          <p:cNvSpPr/>
          <p:nvPr/>
        </p:nvSpPr>
        <p:spPr>
          <a:xfrm>
            <a:off x="9863698" y="2481605"/>
            <a:ext cx="1725106" cy="1046376"/>
          </a:xfrm>
          <a:prstGeom prst="wedgeRoundRectCallout">
            <a:avLst>
              <a:gd name="adj1" fmla="val -165836"/>
              <a:gd name="adj2" fmla="val 62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Wanneer het hulle dit gekry?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A1E1141-C340-F461-0A87-BB203534D721}"/>
              </a:ext>
            </a:extLst>
          </p:cNvPr>
          <p:cNvSpPr/>
          <p:nvPr/>
        </p:nvSpPr>
        <p:spPr>
          <a:xfrm>
            <a:off x="9863698" y="3707089"/>
            <a:ext cx="1725106" cy="1046376"/>
          </a:xfrm>
          <a:prstGeom prst="wedgeRoundRectCallout">
            <a:avLst>
              <a:gd name="adj1" fmla="val -146949"/>
              <a:gd name="adj2" fmla="val -5903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Skei een wederkoms in 2.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6CFD373-C00E-864F-BDE7-EE04DB607AC8}"/>
              </a:ext>
            </a:extLst>
          </p:cNvPr>
          <p:cNvSpPr/>
          <p:nvPr/>
        </p:nvSpPr>
        <p:spPr>
          <a:xfrm>
            <a:off x="6091317" y="5202492"/>
            <a:ext cx="5492804" cy="1021556"/>
          </a:xfrm>
          <a:prstGeom prst="wedgeRoundRectCallout">
            <a:avLst>
              <a:gd name="adj1" fmla="val -13439"/>
              <a:gd name="adj2" fmla="val -1350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f-ZA" dirty="0"/>
              <a:t>Weerspreek o.a. Hebreërs 10:14: </a:t>
            </a:r>
            <a:r>
              <a:rPr lang="nl-NL" sz="1800" b="0" i="0" u="none" strike="noStrike" baseline="0" dirty="0">
                <a:solidFill>
                  <a:srgbClr val="080000"/>
                </a:solidFill>
                <a:latin typeface="Segoe UI" panose="020B0502040204020203" pitchFamily="34" charset="0"/>
              </a:rPr>
              <a:t>Deur die één offer het Hy dié wat vir God afgesonder word, vir altyd volkome van sonde vry gemaak. </a:t>
            </a:r>
            <a:endParaRPr lang="af-ZA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4668192-6B55-5984-A4FF-F03940741642}"/>
              </a:ext>
            </a:extLst>
          </p:cNvPr>
          <p:cNvSpPr/>
          <p:nvPr/>
        </p:nvSpPr>
        <p:spPr>
          <a:xfrm>
            <a:off x="1546683" y="176460"/>
            <a:ext cx="9108000" cy="1368000"/>
          </a:xfrm>
          <a:prstGeom prst="wedgeRoundRectCallout">
            <a:avLst>
              <a:gd name="adj1" fmla="val -14235"/>
              <a:gd name="adj2" fmla="val 127523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f-ZA" dirty="0">
                <a:solidFill>
                  <a:schemeClr val="tx1"/>
                </a:solidFill>
              </a:rPr>
              <a:t>Is daar ENIGE Skrifgrond wat sê dat Jesus se vergeerlikte liggaam NIE vleeslik is nie? Johannes 21:12 – </a:t>
            </a:r>
            <a:r>
              <a:rPr lang="nl-NL" sz="1800" b="0" i="1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Nie een van die dissipels het sover gekom om vir Hom te vra: “Wie is U?” nie. Hulle het geweet dat dit die Here is.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Hulle WEET dit is Jesus. Hoekom? Sy VERHEERLIKTE liggaam – en Tomas kan sy vinger in die gate steek. Jesus eet – Lukas 24:43</a:t>
            </a:r>
          </a:p>
        </p:txBody>
      </p:sp>
    </p:spTree>
    <p:extLst>
      <p:ext uri="{BB962C8B-B14F-4D97-AF65-F5344CB8AC3E}">
        <p14:creationId xmlns:p14="http://schemas.microsoft.com/office/powerpoint/2010/main" val="2491902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D466-DE75-4E68-BCC3-30207EB8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-424485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Aptos" panose="020B0004020202020204" pitchFamily="34" charset="0"/>
              </a:rPr>
              <a:t>Eie</a:t>
            </a:r>
            <a:r>
              <a:rPr lang="en-US" sz="4800" dirty="0">
                <a:latin typeface="Aptos" panose="020B0004020202020204" pitchFamily="34" charset="0"/>
              </a:rPr>
              <a:t> </a:t>
            </a:r>
            <a:r>
              <a:rPr lang="en-US" sz="4800" dirty="0" err="1">
                <a:latin typeface="Aptos" panose="020B0004020202020204" pitchFamily="34" charset="0"/>
              </a:rPr>
              <a:t>definisies</a:t>
            </a:r>
            <a:r>
              <a:rPr lang="en-US" sz="4800" dirty="0">
                <a:latin typeface="Aptos" panose="020B0004020202020204" pitchFamily="34" charset="0"/>
              </a:rPr>
              <a:t>:</a:t>
            </a:r>
            <a:endParaRPr lang="en-ZA" sz="48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3015-53A0-415F-B344-3AF9048A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774" y="2320471"/>
            <a:ext cx="7334850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 err="1">
                <a:latin typeface="Aptos" panose="020B0004020202020204" pitchFamily="34" charset="0"/>
              </a:rPr>
              <a:t>Nie-Bybelse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gelowe</a:t>
            </a:r>
            <a:r>
              <a:rPr lang="en-US" sz="3600" dirty="0">
                <a:latin typeface="Aptos" panose="020B0004020202020204" pitchFamily="34" charset="0"/>
              </a:rPr>
              <a:t> – </a:t>
            </a:r>
            <a:r>
              <a:rPr lang="en-US" sz="3600" dirty="0" err="1">
                <a:latin typeface="Aptos" panose="020B0004020202020204" pitchFamily="34" charset="0"/>
              </a:rPr>
              <a:t>Gelowe</a:t>
            </a:r>
            <a:r>
              <a:rPr lang="en-US" sz="3600" dirty="0">
                <a:latin typeface="Aptos" panose="020B0004020202020204" pitchFamily="34" charset="0"/>
              </a:rPr>
              <a:t> wat glad </a:t>
            </a:r>
            <a:r>
              <a:rPr lang="en-US" sz="3600" dirty="0" err="1">
                <a:latin typeface="Aptos" panose="020B0004020202020204" pitchFamily="34" charset="0"/>
              </a:rPr>
              <a:t>nie</a:t>
            </a:r>
            <a:r>
              <a:rPr lang="en-US" sz="3600" dirty="0">
                <a:latin typeface="Aptos" panose="020B0004020202020204" pitchFamily="34" charset="0"/>
              </a:rPr>
              <a:t> die </a:t>
            </a:r>
            <a:r>
              <a:rPr lang="en-US" sz="3600" dirty="0" err="1">
                <a:latin typeface="Aptos" panose="020B0004020202020204" pitchFamily="34" charset="0"/>
              </a:rPr>
              <a:t>Bybel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gebruik</a:t>
            </a:r>
            <a:r>
              <a:rPr lang="en-US" sz="3600" dirty="0">
                <a:latin typeface="Aptos" panose="020B0004020202020204" pitchFamily="34" charset="0"/>
              </a:rPr>
              <a:t> of as gesagvol </a:t>
            </a:r>
            <a:r>
              <a:rPr lang="en-US" sz="3600" dirty="0" err="1">
                <a:latin typeface="Aptos" panose="020B0004020202020204" pitchFamily="34" charset="0"/>
              </a:rPr>
              <a:t>aanvaar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nie</a:t>
            </a:r>
            <a:r>
              <a:rPr lang="en-US" sz="3600" dirty="0">
                <a:latin typeface="Aptos" panose="020B0004020202020204" pitchFamily="34" charset="0"/>
              </a:rPr>
              <a:t>. Tog is </a:t>
            </a:r>
            <a:r>
              <a:rPr lang="en-US" sz="3600" dirty="0" err="1">
                <a:latin typeface="Aptos" panose="020B0004020202020204" pitchFamily="34" charset="0"/>
              </a:rPr>
              <a:t>hulle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godsdiens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gedokumenteer</a:t>
            </a:r>
            <a:endParaRPr lang="en-ZA" sz="3600" dirty="0">
              <a:latin typeface="Aptos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358F54-000A-4789-B8E8-BA9EBF74F469}"/>
              </a:ext>
            </a:extLst>
          </p:cNvPr>
          <p:cNvSpPr txBox="1">
            <a:spLocks/>
          </p:cNvSpPr>
          <p:nvPr/>
        </p:nvSpPr>
        <p:spPr>
          <a:xfrm>
            <a:off x="4380774" y="4793140"/>
            <a:ext cx="7334850" cy="15913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Aptos" panose="020B0004020202020204" pitchFamily="34" charset="0"/>
              </a:rPr>
              <a:t>Heidene</a:t>
            </a:r>
            <a:r>
              <a:rPr lang="en-US" sz="3600" dirty="0">
                <a:latin typeface="Aptos" panose="020B0004020202020204" pitchFamily="34" charset="0"/>
              </a:rPr>
              <a:t> – </a:t>
            </a:r>
            <a:r>
              <a:rPr lang="en-US" sz="3600" dirty="0" err="1">
                <a:latin typeface="Aptos" panose="020B0004020202020204" pitchFamily="34" charset="0"/>
              </a:rPr>
              <a:t>Mense</a:t>
            </a:r>
            <a:r>
              <a:rPr lang="en-US" sz="3600" dirty="0">
                <a:latin typeface="Aptos" panose="020B0004020202020204" pitchFamily="34" charset="0"/>
              </a:rPr>
              <a:t> wat </a:t>
            </a:r>
            <a:r>
              <a:rPr lang="en-US" sz="3600" dirty="0" err="1">
                <a:latin typeface="Aptos" panose="020B0004020202020204" pitchFamily="34" charset="0"/>
              </a:rPr>
              <a:t>aan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geen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spesifieke</a:t>
            </a:r>
            <a:r>
              <a:rPr lang="en-US" sz="3600" dirty="0">
                <a:latin typeface="Aptos" panose="020B0004020202020204" pitchFamily="34" charset="0"/>
              </a:rPr>
              <a:t> god /</a:t>
            </a:r>
            <a:r>
              <a:rPr lang="en-US" sz="3600" dirty="0" err="1">
                <a:latin typeface="Aptos" panose="020B0004020202020204" pitchFamily="34" charset="0"/>
              </a:rPr>
              <a:t>gode</a:t>
            </a:r>
            <a:r>
              <a:rPr lang="en-US" sz="3600" dirty="0">
                <a:latin typeface="Aptos" panose="020B0004020202020204" pitchFamily="34" charset="0"/>
              </a:rPr>
              <a:t> glo </a:t>
            </a:r>
            <a:r>
              <a:rPr lang="en-US" sz="3600" dirty="0" err="1">
                <a:latin typeface="Aptos" panose="020B0004020202020204" pitchFamily="34" charset="0"/>
              </a:rPr>
              <a:t>nie</a:t>
            </a:r>
            <a:r>
              <a:rPr lang="en-US" sz="3600" dirty="0">
                <a:latin typeface="Aptos" panose="020B0004020202020204" pitchFamily="34" charset="0"/>
              </a:rPr>
              <a:t> en </a:t>
            </a:r>
            <a:r>
              <a:rPr lang="en-US" sz="3600" dirty="0" err="1">
                <a:latin typeface="Aptos" panose="020B0004020202020204" pitchFamily="34" charset="0"/>
              </a:rPr>
              <a:t>nie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vereer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nie</a:t>
            </a:r>
            <a:r>
              <a:rPr lang="en-US" sz="3600" dirty="0">
                <a:latin typeface="Aptos" panose="020B0004020202020204" pitchFamily="34" charset="0"/>
              </a:rPr>
              <a:t>, maar tog </a:t>
            </a:r>
            <a:r>
              <a:rPr lang="en-US" sz="3600" dirty="0" err="1">
                <a:latin typeface="Aptos" panose="020B0004020202020204" pitchFamily="34" charset="0"/>
              </a:rPr>
              <a:t>bygelowig</a:t>
            </a:r>
            <a:r>
              <a:rPr lang="en-US" sz="3600" dirty="0">
                <a:latin typeface="Aptos" panose="020B0004020202020204" pitchFamily="34" charset="0"/>
              </a:rPr>
              <a:t> is</a:t>
            </a:r>
            <a:endParaRPr lang="en-ZA" sz="3600" dirty="0">
              <a:latin typeface="Aptos" panose="020B0004020202020204" pitchFamily="34" charset="0"/>
            </a:endParaRPr>
          </a:p>
        </p:txBody>
      </p:sp>
      <p:sp>
        <p:nvSpPr>
          <p:cNvPr id="6" name="Gelowe">
            <a:extLst>
              <a:ext uri="{FF2B5EF4-FFF2-40B4-BE49-F238E27FC236}">
                <a16:creationId xmlns:a16="http://schemas.microsoft.com/office/drawing/2014/main" id="{2EAC2FD6-8CEB-5B0C-1A53-B20E490962E2}"/>
              </a:ext>
            </a:extLst>
          </p:cNvPr>
          <p:cNvSpPr/>
          <p:nvPr/>
        </p:nvSpPr>
        <p:spPr>
          <a:xfrm>
            <a:off x="274060" y="1634671"/>
            <a:ext cx="4069340" cy="37292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ptos" panose="020B0004020202020204" pitchFamily="34" charset="0"/>
              </a:rPr>
              <a:t>Nie-Bybelse</a:t>
            </a:r>
            <a:r>
              <a:rPr lang="en-US" sz="4400" dirty="0">
                <a:latin typeface="Aptos" panose="020B0004020202020204" pitchFamily="34" charset="0"/>
              </a:rPr>
              <a:t> </a:t>
            </a:r>
            <a:r>
              <a:rPr lang="en-US" sz="4400" dirty="0" err="1">
                <a:latin typeface="Aptos" panose="020B0004020202020204" pitchFamily="34" charset="0"/>
              </a:rPr>
              <a:t>gelowe</a:t>
            </a:r>
            <a:endParaRPr lang="en-US" sz="4400" dirty="0">
              <a:latin typeface="Aptos" panose="020B0004020202020204" pitchFamily="34" charset="0"/>
            </a:endParaRPr>
          </a:p>
          <a:p>
            <a:pPr algn="ctr"/>
            <a:r>
              <a:rPr lang="en-US" sz="4400" dirty="0">
                <a:latin typeface="Aptos" panose="020B0004020202020204" pitchFamily="34" charset="0"/>
              </a:rPr>
              <a:t>(Hindu, Islam,</a:t>
            </a:r>
          </a:p>
          <a:p>
            <a:pPr algn="ctr"/>
            <a:r>
              <a:rPr lang="en-US" sz="4400" dirty="0">
                <a:latin typeface="Aptos" panose="020B0004020202020204" pitchFamily="34" charset="0"/>
              </a:rPr>
              <a:t>Volks-</a:t>
            </a:r>
            <a:r>
              <a:rPr lang="en-US" sz="4400" dirty="0" err="1">
                <a:latin typeface="Aptos" panose="020B0004020202020204" pitchFamily="34" charset="0"/>
              </a:rPr>
              <a:t>godsdienste</a:t>
            </a:r>
            <a:r>
              <a:rPr lang="en-US" sz="4400" dirty="0">
                <a:latin typeface="Aptos" panose="020B0004020202020204" pitchFamily="34" charset="0"/>
              </a:rPr>
              <a:t>)</a:t>
            </a:r>
            <a:endParaRPr lang="en-ZA" sz="4400" dirty="0">
              <a:latin typeface="Aptos" panose="020B0004020202020204" pitchFamily="34" charset="0"/>
            </a:endParaRPr>
          </a:p>
        </p:txBody>
      </p:sp>
      <p:sp>
        <p:nvSpPr>
          <p:cNvPr id="7" name="Heidene">
            <a:extLst>
              <a:ext uri="{FF2B5EF4-FFF2-40B4-BE49-F238E27FC236}">
                <a16:creationId xmlns:a16="http://schemas.microsoft.com/office/drawing/2014/main" id="{5AF78934-48C7-A622-8D4E-FE02ACC27EE6}"/>
              </a:ext>
            </a:extLst>
          </p:cNvPr>
          <p:cNvSpPr/>
          <p:nvPr/>
        </p:nvSpPr>
        <p:spPr>
          <a:xfrm>
            <a:off x="274060" y="5223328"/>
            <a:ext cx="4069340" cy="11611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ptos" panose="020B0004020202020204" pitchFamily="34" charset="0"/>
              </a:rPr>
              <a:t>Heidendom</a:t>
            </a:r>
            <a:endParaRPr lang="en-ZA" sz="4400" dirty="0">
              <a:latin typeface="Aptos" panose="020B0004020202020204" pitchFamily="34" charset="0"/>
            </a:endParaRPr>
          </a:p>
        </p:txBody>
      </p:sp>
      <p:sp>
        <p:nvSpPr>
          <p:cNvPr id="8" name="Jode">
            <a:extLst>
              <a:ext uri="{FF2B5EF4-FFF2-40B4-BE49-F238E27FC236}">
                <a16:creationId xmlns:a16="http://schemas.microsoft.com/office/drawing/2014/main" id="{A2CB5F17-5C29-2125-6732-7EB01E12D435}"/>
              </a:ext>
            </a:extLst>
          </p:cNvPr>
          <p:cNvSpPr/>
          <p:nvPr/>
        </p:nvSpPr>
        <p:spPr>
          <a:xfrm>
            <a:off x="274060" y="473526"/>
            <a:ext cx="4069340" cy="11611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ptos" panose="020B0004020202020204" pitchFamily="34" charset="0"/>
              </a:rPr>
              <a:t>Jode</a:t>
            </a:r>
            <a:endParaRPr lang="en-ZA" sz="4400" dirty="0">
              <a:latin typeface="Aptos" panose="020B00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181D62-7A73-8E39-1EEB-F4DACF178FCB}"/>
              </a:ext>
            </a:extLst>
          </p:cNvPr>
          <p:cNvSpPr txBox="1">
            <a:spLocks/>
          </p:cNvSpPr>
          <p:nvPr/>
        </p:nvSpPr>
        <p:spPr>
          <a:xfrm>
            <a:off x="4380774" y="473526"/>
            <a:ext cx="733485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latin typeface="Aptos" panose="020B0004020202020204" pitchFamily="34" charset="0"/>
              </a:rPr>
              <a:t>Jode: </a:t>
            </a:r>
            <a:r>
              <a:rPr lang="en-US" sz="3600" dirty="0" err="1">
                <a:latin typeface="Aptos" panose="020B0004020202020204" pitchFamily="34" charset="0"/>
              </a:rPr>
              <a:t>Gebruik</a:t>
            </a:r>
            <a:r>
              <a:rPr lang="en-US" sz="3600" dirty="0">
                <a:latin typeface="Aptos" panose="020B0004020202020204" pitchFamily="34" charset="0"/>
              </a:rPr>
              <a:t> net die Ou Testament</a:t>
            </a:r>
            <a:endParaRPr lang="en-ZA" sz="3600" dirty="0">
              <a:latin typeface="Aptos" panose="020B0004020202020204" pitchFamily="34" charset="0"/>
            </a:endParaRPr>
          </a:p>
        </p:txBody>
      </p:sp>
      <p:pic>
        <p:nvPicPr>
          <p:cNvPr id="10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0C0B6634-2B92-5F69-A34B-E558BE743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40" y="-95250"/>
            <a:ext cx="6851176" cy="6858000"/>
          </a:xfrm>
          <a:prstGeom prst="rect">
            <a:avLst/>
          </a:prstGeom>
        </p:spPr>
      </p:pic>
      <p:sp>
        <p:nvSpPr>
          <p:cNvPr id="11" name="Bybels">
            <a:extLst>
              <a:ext uri="{FF2B5EF4-FFF2-40B4-BE49-F238E27FC236}">
                <a16:creationId xmlns:a16="http://schemas.microsoft.com/office/drawing/2014/main" id="{68C4B377-23AF-62DF-6DE7-02D159D02C53}"/>
              </a:ext>
            </a:extLst>
          </p:cNvPr>
          <p:cNvSpPr/>
          <p:nvPr/>
        </p:nvSpPr>
        <p:spPr>
          <a:xfrm>
            <a:off x="13420872" y="2626177"/>
            <a:ext cx="452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Bybelse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gelowe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hristene">
            <a:extLst>
              <a:ext uri="{FF2B5EF4-FFF2-40B4-BE49-F238E27FC236}">
                <a16:creationId xmlns:a16="http://schemas.microsoft.com/office/drawing/2014/main" id="{62A41CD7-F002-59A3-E31F-741053CDDB51}"/>
              </a:ext>
            </a:extLst>
          </p:cNvPr>
          <p:cNvSpPr/>
          <p:nvPr/>
        </p:nvSpPr>
        <p:spPr>
          <a:xfrm rot="20066382">
            <a:off x="13529241" y="877206"/>
            <a:ext cx="4680000" cy="468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78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6174-875E-1EE3-AFD2-22ED1232F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886C3-8E11-DD56-1F3E-21B6EF9A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89668"/>
            <a:ext cx="9601196" cy="1303867"/>
          </a:xfrm>
        </p:spPr>
        <p:txBody>
          <a:bodyPr/>
          <a:lstStyle/>
          <a:p>
            <a:endParaRPr lang="af-ZA" dirty="0">
              <a:latin typeface="Aptos" panose="020B0004020202020204" pitchFamily="34" charset="0"/>
            </a:endParaRPr>
          </a:p>
        </p:txBody>
      </p:sp>
      <p:sp>
        <p:nvSpPr>
          <p:cNvPr id="5" name="!!Kerk">
            <a:extLst>
              <a:ext uri="{FF2B5EF4-FFF2-40B4-BE49-F238E27FC236}">
                <a16:creationId xmlns:a16="http://schemas.microsoft.com/office/drawing/2014/main" id="{02E73B66-084C-3439-1BE5-76A924F9B4D1}"/>
              </a:ext>
            </a:extLst>
          </p:cNvPr>
          <p:cNvSpPr/>
          <p:nvPr/>
        </p:nvSpPr>
        <p:spPr>
          <a:xfrm>
            <a:off x="297898" y="4657206"/>
            <a:ext cx="11520000" cy="16004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af-ZA" sz="4400" dirty="0">
                <a:latin typeface="Aptos" panose="020B0004020202020204" pitchFamily="34" charset="0"/>
              </a:rPr>
              <a:t>Bereken "gereed-wees" harde werk of getrouheid?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396FD-F2F7-564F-BEE7-41CB1AE224C1}"/>
              </a:ext>
            </a:extLst>
          </p:cNvPr>
          <p:cNvSpPr/>
          <p:nvPr/>
        </p:nvSpPr>
        <p:spPr>
          <a:xfrm>
            <a:off x="2800068" y="164232"/>
            <a:ext cx="65918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Opsommend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7" name="!!Kerk1">
            <a:extLst>
              <a:ext uri="{FF2B5EF4-FFF2-40B4-BE49-F238E27FC236}">
                <a16:creationId xmlns:a16="http://schemas.microsoft.com/office/drawing/2014/main" id="{A2EAEEC9-7058-B29C-4C04-05C93B049E40}"/>
              </a:ext>
            </a:extLst>
          </p:cNvPr>
          <p:cNvSpPr/>
          <p:nvPr/>
        </p:nvSpPr>
        <p:spPr>
          <a:xfrm>
            <a:off x="342573" y="3669679"/>
            <a:ext cx="11520000" cy="8512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af-ZA" sz="4400" dirty="0">
                <a:latin typeface="Aptos" panose="020B0004020202020204" pitchFamily="34" charset="0"/>
              </a:rPr>
              <a:t>Elkeen moet gereed wees vir die wederkoms.</a:t>
            </a:r>
          </a:p>
        </p:txBody>
      </p:sp>
      <p:sp>
        <p:nvSpPr>
          <p:cNvPr id="8" name="!!hemelvaart">
            <a:extLst>
              <a:ext uri="{FF2B5EF4-FFF2-40B4-BE49-F238E27FC236}">
                <a16:creationId xmlns:a16="http://schemas.microsoft.com/office/drawing/2014/main" id="{86985D87-D2B5-E948-98D2-B482943300E7}"/>
              </a:ext>
            </a:extLst>
          </p:cNvPr>
          <p:cNvSpPr/>
          <p:nvPr/>
        </p:nvSpPr>
        <p:spPr>
          <a:xfrm>
            <a:off x="342573" y="1388181"/>
            <a:ext cx="11532573" cy="21452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af-ZA" sz="6000" dirty="0">
                <a:latin typeface="Aptos" panose="020B0004020202020204" pitchFamily="34" charset="0"/>
              </a:rPr>
              <a:t>Albei verkondig 2 wederkomste: is dit Skrifgefundeerd?</a:t>
            </a:r>
          </a:p>
        </p:txBody>
      </p:sp>
    </p:spTree>
    <p:extLst>
      <p:ext uri="{BB962C8B-B14F-4D97-AF65-F5344CB8AC3E}">
        <p14:creationId xmlns:p14="http://schemas.microsoft.com/office/powerpoint/2010/main" val="27742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453BFE8-CCB3-6CC7-AC01-4B4C8674D5F6}"/>
              </a:ext>
            </a:extLst>
          </p:cNvPr>
          <p:cNvSpPr/>
          <p:nvPr/>
        </p:nvSpPr>
        <p:spPr>
          <a:xfrm>
            <a:off x="588580" y="4260631"/>
            <a:ext cx="3142594" cy="1663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Kerk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61EDD-7EA5-9924-A04E-F51EAA195F50}"/>
              </a:ext>
            </a:extLst>
          </p:cNvPr>
          <p:cNvSpPr txBox="1"/>
          <p:nvPr/>
        </p:nvSpPr>
        <p:spPr>
          <a:xfrm>
            <a:off x="2921876" y="10510"/>
            <a:ext cx="61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Gereed wees ... Twee wyses: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5CC4AFB4-96D6-6122-AB63-95BE5E167EEE}"/>
              </a:ext>
            </a:extLst>
          </p:cNvPr>
          <p:cNvSpPr/>
          <p:nvPr/>
        </p:nvSpPr>
        <p:spPr>
          <a:xfrm>
            <a:off x="3836276" y="656841"/>
            <a:ext cx="4330262" cy="9617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200" dirty="0"/>
              <a:t>Teenoorgesteldes</a:t>
            </a:r>
            <a:r>
              <a:rPr lang="af-ZA" dirty="0"/>
              <a:t>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6E9FE3-E129-D401-9FF8-3D2810DE51C9}"/>
              </a:ext>
            </a:extLst>
          </p:cNvPr>
          <p:cNvSpPr/>
          <p:nvPr/>
        </p:nvSpPr>
        <p:spPr>
          <a:xfrm>
            <a:off x="662152" y="809296"/>
            <a:ext cx="3142594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Verbond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268769-46D1-E54C-F41A-2CDF0B74ACD4}"/>
              </a:ext>
            </a:extLst>
          </p:cNvPr>
          <p:cNvSpPr/>
          <p:nvPr/>
        </p:nvSpPr>
        <p:spPr>
          <a:xfrm>
            <a:off x="8198068" y="809296"/>
            <a:ext cx="3258208" cy="6463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Vrye wil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3FBA22-C6D5-78E5-418C-661D2C96A4C0}"/>
              </a:ext>
            </a:extLst>
          </p:cNvPr>
          <p:cNvSpPr/>
          <p:nvPr/>
        </p:nvSpPr>
        <p:spPr>
          <a:xfrm>
            <a:off x="8092964" y="4260631"/>
            <a:ext cx="3258208" cy="166326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Kerk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A8C7DE-82D4-A30A-87FE-56FF62F4C6F6}"/>
              </a:ext>
            </a:extLst>
          </p:cNvPr>
          <p:cNvSpPr/>
          <p:nvPr/>
        </p:nvSpPr>
        <p:spPr>
          <a:xfrm>
            <a:off x="1087820" y="2390468"/>
            <a:ext cx="2304000" cy="165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7200" dirty="0"/>
              <a:t>God</a:t>
            </a:r>
          </a:p>
        </p:txBody>
      </p:sp>
      <p:pic>
        <p:nvPicPr>
          <p:cNvPr id="9" name="Picture 8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1CD54E97-1897-3AF3-8398-B96FDB65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50" y="2618432"/>
            <a:ext cx="684000" cy="8451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943BEA-EE83-F526-C943-98FA3E93229B}"/>
              </a:ext>
            </a:extLst>
          </p:cNvPr>
          <p:cNvSpPr/>
          <p:nvPr/>
        </p:nvSpPr>
        <p:spPr>
          <a:xfrm>
            <a:off x="8675172" y="2405093"/>
            <a:ext cx="2304000" cy="16560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EK</a:t>
            </a:r>
          </a:p>
        </p:txBody>
      </p:sp>
      <p:pic>
        <p:nvPicPr>
          <p:cNvPr id="13" name="Picture 12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35C9DADC-8AF6-3BBD-4C6F-C51AA59E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8570" y="2774960"/>
            <a:ext cx="424736" cy="68688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F9B469-7BE7-CCF8-7C98-6A0721A99419}"/>
              </a:ext>
            </a:extLst>
          </p:cNvPr>
          <p:cNvSpPr/>
          <p:nvPr/>
        </p:nvSpPr>
        <p:spPr>
          <a:xfrm>
            <a:off x="3699600" y="1508507"/>
            <a:ext cx="4603613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af-ZA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Waar lê die keuse?</a:t>
            </a:r>
          </a:p>
        </p:txBody>
      </p:sp>
    </p:spTree>
    <p:extLst>
      <p:ext uri="{BB962C8B-B14F-4D97-AF65-F5344CB8AC3E}">
        <p14:creationId xmlns:p14="http://schemas.microsoft.com/office/powerpoint/2010/main" val="28630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8CF8D-DC2C-6315-5CB5-5FFA0D297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72E270F-039E-88F1-7950-EB3E64D35FBD}"/>
              </a:ext>
            </a:extLst>
          </p:cNvPr>
          <p:cNvSpPr/>
          <p:nvPr/>
        </p:nvSpPr>
        <p:spPr>
          <a:xfrm>
            <a:off x="588580" y="4260631"/>
            <a:ext cx="3142594" cy="1663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Kerk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0FB51-779A-AE3F-260B-DB2B8ACEA279}"/>
              </a:ext>
            </a:extLst>
          </p:cNvPr>
          <p:cNvSpPr txBox="1"/>
          <p:nvPr/>
        </p:nvSpPr>
        <p:spPr>
          <a:xfrm>
            <a:off x="2921876" y="10510"/>
            <a:ext cx="61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Gereed wees ... Twee wyses: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FEB0FB36-6955-97FD-2A83-AF7FDAAE29BA}"/>
              </a:ext>
            </a:extLst>
          </p:cNvPr>
          <p:cNvSpPr/>
          <p:nvPr/>
        </p:nvSpPr>
        <p:spPr>
          <a:xfrm>
            <a:off x="3836276" y="656841"/>
            <a:ext cx="4330262" cy="9617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200" dirty="0"/>
              <a:t>Teenoorgesteldes</a:t>
            </a:r>
            <a:r>
              <a:rPr lang="af-ZA" dirty="0"/>
              <a:t>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00F17A-F3A5-805E-9848-B230B55FE2D3}"/>
              </a:ext>
            </a:extLst>
          </p:cNvPr>
          <p:cNvSpPr/>
          <p:nvPr/>
        </p:nvSpPr>
        <p:spPr>
          <a:xfrm>
            <a:off x="662152" y="809296"/>
            <a:ext cx="3142594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Verbond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46A845-4F5D-ED8F-046B-8254562FA8A5}"/>
              </a:ext>
            </a:extLst>
          </p:cNvPr>
          <p:cNvSpPr/>
          <p:nvPr/>
        </p:nvSpPr>
        <p:spPr>
          <a:xfrm>
            <a:off x="8198068" y="809296"/>
            <a:ext cx="3258208" cy="6463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Vrye wil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31B541-D8AA-B5B2-CA50-DAD88980EC91}"/>
              </a:ext>
            </a:extLst>
          </p:cNvPr>
          <p:cNvSpPr/>
          <p:nvPr/>
        </p:nvSpPr>
        <p:spPr>
          <a:xfrm>
            <a:off x="8092964" y="4260631"/>
            <a:ext cx="3258208" cy="166326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Kerk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3569BA-B837-BCAF-6313-F6D6C7218509}"/>
              </a:ext>
            </a:extLst>
          </p:cNvPr>
          <p:cNvSpPr/>
          <p:nvPr/>
        </p:nvSpPr>
        <p:spPr>
          <a:xfrm>
            <a:off x="1087820" y="2390468"/>
            <a:ext cx="2304000" cy="165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7200" dirty="0"/>
              <a:t>God</a:t>
            </a:r>
          </a:p>
        </p:txBody>
      </p:sp>
      <p:pic>
        <p:nvPicPr>
          <p:cNvPr id="9" name="Picture 8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C2A14539-DE85-F764-27B4-A75007EA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50" y="2618432"/>
            <a:ext cx="684000" cy="8451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FC1812-D0AD-DAA8-F05C-27D2629575F4}"/>
              </a:ext>
            </a:extLst>
          </p:cNvPr>
          <p:cNvSpPr/>
          <p:nvPr/>
        </p:nvSpPr>
        <p:spPr>
          <a:xfrm>
            <a:off x="8675172" y="2405093"/>
            <a:ext cx="2304000" cy="16560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EK</a:t>
            </a:r>
          </a:p>
        </p:txBody>
      </p:sp>
      <p:pic>
        <p:nvPicPr>
          <p:cNvPr id="13" name="Picture 12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8BA85246-01A4-3C10-755A-648B5B69ED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8570" y="2774959"/>
            <a:ext cx="720000" cy="864000"/>
          </a:xfrm>
          <a:prstGeom prst="rect">
            <a:avLst/>
          </a:prstGeom>
        </p:spPr>
      </p:pic>
      <p:pic>
        <p:nvPicPr>
          <p:cNvPr id="15" name="Picture 14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35DEA676-6290-76A4-6A78-D720D7C0A4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4567309"/>
            <a:ext cx="720000" cy="864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D00438-5304-38C4-FC08-17E5ED206159}"/>
              </a:ext>
            </a:extLst>
          </p:cNvPr>
          <p:cNvSpPr/>
          <p:nvPr/>
        </p:nvSpPr>
        <p:spPr>
          <a:xfrm>
            <a:off x="3699600" y="1508507"/>
            <a:ext cx="4603613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af-ZA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Waar lê die keuse?</a:t>
            </a:r>
          </a:p>
        </p:txBody>
      </p:sp>
      <p:pic>
        <p:nvPicPr>
          <p:cNvPr id="8" name="Picture 7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DA042418-7D41-6968-2CF3-45A1236290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8570" y="4660262"/>
            <a:ext cx="72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4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3972 0.07569 C 0.1711 0.09166 0.18894 0.11551 0.18894 0.14027 C 0.18894 0.16875 0.1711 0.1912 0.13972 0.20717 L -4.79167E-6 0.2831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11523 0.07361 C -0.14101 0.08935 -0.1556 0.1125 -0.1556 0.13681 C -0.1556 0.16435 -0.14101 0.18635 -0.11523 0.20209 L -1.04167E-6 0.27593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72F60-9DC8-9517-48FC-91D0108C6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253BB41-7C1E-7957-1BFE-50740E2F97AE}"/>
              </a:ext>
            </a:extLst>
          </p:cNvPr>
          <p:cNvSpPr/>
          <p:nvPr/>
        </p:nvSpPr>
        <p:spPr>
          <a:xfrm>
            <a:off x="588580" y="4260631"/>
            <a:ext cx="3142594" cy="1663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Kerk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D0C80-CF1C-C9EB-E523-493F460D1927}"/>
              </a:ext>
            </a:extLst>
          </p:cNvPr>
          <p:cNvSpPr txBox="1"/>
          <p:nvPr/>
        </p:nvSpPr>
        <p:spPr>
          <a:xfrm>
            <a:off x="2921876" y="10510"/>
            <a:ext cx="61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Gereed wees ... Twee wyses: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73D61C2-3078-4CA6-559D-73AFE2488405}"/>
              </a:ext>
            </a:extLst>
          </p:cNvPr>
          <p:cNvSpPr/>
          <p:nvPr/>
        </p:nvSpPr>
        <p:spPr>
          <a:xfrm>
            <a:off x="3836276" y="656841"/>
            <a:ext cx="4330262" cy="9617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200" dirty="0"/>
              <a:t>Teenoorgesteldes</a:t>
            </a:r>
            <a:r>
              <a:rPr lang="af-ZA" dirty="0"/>
              <a:t>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6ABFD3-BCB8-7AAF-A73D-81FCF649B09E}"/>
              </a:ext>
            </a:extLst>
          </p:cNvPr>
          <p:cNvSpPr/>
          <p:nvPr/>
        </p:nvSpPr>
        <p:spPr>
          <a:xfrm>
            <a:off x="662152" y="809296"/>
            <a:ext cx="3142594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Verbond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2B03D1-003B-0D15-5FA7-94C7A7D3B0E5}"/>
              </a:ext>
            </a:extLst>
          </p:cNvPr>
          <p:cNvSpPr/>
          <p:nvPr/>
        </p:nvSpPr>
        <p:spPr>
          <a:xfrm>
            <a:off x="8198068" y="809296"/>
            <a:ext cx="3258208" cy="6463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Vrye wil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9AF84D-725B-B261-A939-4C8574D4534D}"/>
              </a:ext>
            </a:extLst>
          </p:cNvPr>
          <p:cNvSpPr/>
          <p:nvPr/>
        </p:nvSpPr>
        <p:spPr>
          <a:xfrm>
            <a:off x="8092964" y="4260631"/>
            <a:ext cx="3258208" cy="166326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Kerk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98F93E-FCF5-72AD-0BA1-DC9D705300E3}"/>
              </a:ext>
            </a:extLst>
          </p:cNvPr>
          <p:cNvSpPr/>
          <p:nvPr/>
        </p:nvSpPr>
        <p:spPr>
          <a:xfrm>
            <a:off x="1087820" y="2390468"/>
            <a:ext cx="2304000" cy="165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f-ZA" sz="7200" dirty="0"/>
              <a:t>God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92B5B6-071D-0B45-BA4F-CC7B2385EAE0}"/>
              </a:ext>
            </a:extLst>
          </p:cNvPr>
          <p:cNvSpPr/>
          <p:nvPr/>
        </p:nvSpPr>
        <p:spPr>
          <a:xfrm>
            <a:off x="8675172" y="2405093"/>
            <a:ext cx="2304000" cy="16560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3600" dirty="0"/>
              <a:t>EK</a:t>
            </a:r>
          </a:p>
        </p:txBody>
      </p:sp>
      <p:pic>
        <p:nvPicPr>
          <p:cNvPr id="15" name="Picture 14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2E7FDA6D-73D1-C371-A87B-CA22A92FF7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4567309"/>
            <a:ext cx="720000" cy="864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C653DE-B978-AC27-2D0E-4CC7AC8AEF26}"/>
              </a:ext>
            </a:extLst>
          </p:cNvPr>
          <p:cNvSpPr/>
          <p:nvPr/>
        </p:nvSpPr>
        <p:spPr>
          <a:xfrm>
            <a:off x="3699600" y="1508507"/>
            <a:ext cx="4603613" cy="8512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af-ZA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Waar lê die keuse?</a:t>
            </a:r>
          </a:p>
        </p:txBody>
      </p:sp>
      <p:pic>
        <p:nvPicPr>
          <p:cNvPr id="8" name="Picture 7" descr="A black and white stick figure&#10;&#10;AI-generated content may be incorrect.">
            <a:extLst>
              <a:ext uri="{FF2B5EF4-FFF2-40B4-BE49-F238E27FC236}">
                <a16:creationId xmlns:a16="http://schemas.microsoft.com/office/drawing/2014/main" id="{FE2FEF0A-C3B8-338E-FCD1-5F8FF94065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4756" y="4567309"/>
            <a:ext cx="720000" cy="8640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841CA5F3-4497-A05A-1C36-DBD67B120EA6}"/>
              </a:ext>
            </a:extLst>
          </p:cNvPr>
          <p:cNvSpPr/>
          <p:nvPr/>
        </p:nvSpPr>
        <p:spPr>
          <a:xfrm>
            <a:off x="3914318" y="4061093"/>
            <a:ext cx="2598345" cy="12264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Verantwoordelikheid: leef dankbaar of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136BC00-1EAC-3E5F-170F-A9BA275BA776}"/>
              </a:ext>
            </a:extLst>
          </p:cNvPr>
          <p:cNvSpPr/>
          <p:nvPr/>
        </p:nvSpPr>
        <p:spPr>
          <a:xfrm>
            <a:off x="5280557" y="5010159"/>
            <a:ext cx="2598345" cy="122640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dirty="0"/>
              <a:t>Verantwoordelikheid: bly waardig, of</a:t>
            </a:r>
          </a:p>
        </p:txBody>
      </p:sp>
    </p:spTree>
    <p:extLst>
      <p:ext uri="{BB962C8B-B14F-4D97-AF65-F5344CB8AC3E}">
        <p14:creationId xmlns:p14="http://schemas.microsoft.com/office/powerpoint/2010/main" val="1778609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25 4.81481E-6 C 0.18099 4.81481E-6 0.25 0.11365 0.25 0.20601 L 0.25 0.4120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4.81481E-6 C 0.0414 4.81481E-6 -0.15053 -0.0301 -0.17982 0.00208 C -0.20938 0.03402 -0.17631 0.13634 -0.17631 0.19259 C -0.17631 0.23402 -0.17149 0.34351 -0.17149 0.3854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book&#10;&#10;AI-generated content may be incorrect.">
            <a:extLst>
              <a:ext uri="{FF2B5EF4-FFF2-40B4-BE49-F238E27FC236}">
                <a16:creationId xmlns:a16="http://schemas.microsoft.com/office/drawing/2014/main" id="{D90A7486-2441-9312-7637-5B4B51575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91" y="1934998"/>
            <a:ext cx="9950755" cy="4193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20899-279E-04BA-B211-DCD2D549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54" y="635593"/>
            <a:ext cx="10935492" cy="1303867"/>
          </a:xfrm>
        </p:spPr>
        <p:txBody>
          <a:bodyPr>
            <a:normAutofit/>
          </a:bodyPr>
          <a:lstStyle/>
          <a:p>
            <a:r>
              <a:rPr lang="af-ZA" dirty="0">
                <a:latin typeface="Aptos Black" panose="020B0004020202020204" pitchFamily="34" charset="0"/>
              </a:rPr>
              <a:t>2 Teenoorgesteldes! Dis een of die ander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E42E82-FD39-26AA-12E1-DFC3BFFC35C0}"/>
              </a:ext>
            </a:extLst>
          </p:cNvPr>
          <p:cNvSpPr/>
          <p:nvPr/>
        </p:nvSpPr>
        <p:spPr>
          <a:xfrm>
            <a:off x="5867510" y="3284071"/>
            <a:ext cx="4210841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Uitverkiesing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3" name="!!vryewil">
            <a:extLst>
              <a:ext uri="{FF2B5EF4-FFF2-40B4-BE49-F238E27FC236}">
                <a16:creationId xmlns:a16="http://schemas.microsoft.com/office/drawing/2014/main" id="{0458CBD4-61F2-8C75-C4CA-CDA4DE1635E9}"/>
              </a:ext>
            </a:extLst>
          </p:cNvPr>
          <p:cNvSpPr/>
          <p:nvPr/>
        </p:nvSpPr>
        <p:spPr>
          <a:xfrm>
            <a:off x="2352511" y="3284071"/>
            <a:ext cx="2651903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Vrye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wil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717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735C-8D0C-85C2-5F14-05B2E634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book&#10;&#10;AI-generated content may be incorrect.">
            <a:extLst>
              <a:ext uri="{FF2B5EF4-FFF2-40B4-BE49-F238E27FC236}">
                <a16:creationId xmlns:a16="http://schemas.microsoft.com/office/drawing/2014/main" id="{BA3D8DED-DC4D-9089-033E-2331C61E5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91" y="1934998"/>
            <a:ext cx="9950755" cy="4193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39AE9C-2066-7F16-58A8-54864B64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91" y="-2194205"/>
            <a:ext cx="9601196" cy="1303867"/>
          </a:xfrm>
        </p:spPr>
        <p:txBody>
          <a:bodyPr/>
          <a:lstStyle/>
          <a:p>
            <a:endParaRPr lang="af-ZA" dirty="0"/>
          </a:p>
        </p:txBody>
      </p:sp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100C693-2968-C20E-4959-C8128DA6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1306286"/>
            <a:ext cx="7977187" cy="3646714"/>
          </a:xfrm>
          <a:prstGeom prst="rect">
            <a:avLst/>
          </a:prstGeom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38FA5A-D434-A128-3AD1-5A381CDECD68}"/>
              </a:ext>
            </a:extLst>
          </p:cNvPr>
          <p:cNvSpPr/>
          <p:nvPr/>
        </p:nvSpPr>
        <p:spPr>
          <a:xfrm>
            <a:off x="5867510" y="3284071"/>
            <a:ext cx="4210841" cy="10215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Uitverkiesing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93EC4C-BD71-AC6F-4611-E51E31BE4F23}"/>
              </a:ext>
            </a:extLst>
          </p:cNvPr>
          <p:cNvSpPr txBox="1">
            <a:spLocks/>
          </p:cNvSpPr>
          <p:nvPr/>
        </p:nvSpPr>
        <p:spPr>
          <a:xfrm>
            <a:off x="628254" y="635593"/>
            <a:ext cx="1093549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f-ZA" dirty="0">
                <a:latin typeface="Aptos Black" panose="020B0004020202020204" pitchFamily="34" charset="0"/>
              </a:rPr>
              <a:t>2 Teenoorgesteldes! Dis een of die ander</a:t>
            </a:r>
          </a:p>
        </p:txBody>
      </p:sp>
    </p:spTree>
    <p:extLst>
      <p:ext uri="{BB962C8B-B14F-4D97-AF65-F5344CB8AC3E}">
        <p14:creationId xmlns:p14="http://schemas.microsoft.com/office/powerpoint/2010/main" val="229683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8AE5-F416-0E1B-35C6-EBB744B2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53482"/>
            <a:ext cx="9601196" cy="1303867"/>
          </a:xfrm>
        </p:spPr>
        <p:txBody>
          <a:bodyPr/>
          <a:lstStyle/>
          <a:p>
            <a:pPr algn="ctr"/>
            <a:r>
              <a:rPr lang="af-ZA" dirty="0">
                <a:latin typeface="Aptos" panose="020B0004020202020204" pitchFamily="34" charset="0"/>
              </a:rPr>
              <a:t>Laaste Woord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6AC8-0204-0A38-1C4E-E49D3523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49"/>
            <a:ext cx="10515600" cy="3313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f-ZA" sz="2800" dirty="0">
                <a:latin typeface="Aptos" panose="020B0004020202020204" pitchFamily="34" charset="0"/>
              </a:rPr>
              <a:t>Ken jou Bybel</a:t>
            </a:r>
          </a:p>
          <a:p>
            <a:pPr marL="0" indent="0">
              <a:buNone/>
            </a:pPr>
            <a:r>
              <a:rPr lang="af-ZA" sz="2800" dirty="0">
                <a:latin typeface="Aptos" panose="020B0004020202020204" pitchFamily="34" charset="0"/>
              </a:rPr>
              <a:t>Ken jou Belydenisse. Lees dit ten minste een keer per maand deur.</a:t>
            </a:r>
          </a:p>
          <a:p>
            <a:pPr marL="0" indent="0">
              <a:buNone/>
            </a:pPr>
            <a:r>
              <a:rPr lang="af-ZA" sz="2800" dirty="0">
                <a:latin typeface="Aptos" panose="020B0004020202020204" pitchFamily="34" charset="0"/>
              </a:rPr>
              <a:t>Vra jou predikant as jy nie weet nie.</a:t>
            </a:r>
          </a:p>
          <a:p>
            <a:pPr marL="0" indent="0">
              <a:buNone/>
            </a:pPr>
            <a:r>
              <a:rPr lang="af-ZA" sz="2800" dirty="0">
                <a:latin typeface="Aptos" panose="020B0004020202020204" pitchFamily="34" charset="0"/>
              </a:rPr>
              <a:t>Pasop vir die Internet! </a:t>
            </a:r>
          </a:p>
          <a:p>
            <a:pPr marL="0" indent="0">
              <a:buNone/>
            </a:pPr>
            <a:r>
              <a:rPr lang="af-ZA" sz="2800" dirty="0" err="1">
                <a:latin typeface="Aptos" panose="020B0004020202020204" pitchFamily="34" charset="0"/>
              </a:rPr>
              <a:t>Youtube</a:t>
            </a:r>
            <a:r>
              <a:rPr lang="af-ZA" sz="2800" dirty="0">
                <a:latin typeface="Aptos" panose="020B0004020202020204" pitchFamily="34" charset="0"/>
              </a:rPr>
              <a:t>: enige persoon kan enige video maak en plaas – of dit waar is of nie.</a:t>
            </a:r>
          </a:p>
          <a:p>
            <a:pPr marL="0" indent="0">
              <a:buNone/>
            </a:pPr>
            <a:r>
              <a:rPr lang="af-ZA" sz="2800" dirty="0">
                <a:latin typeface="Aptos" panose="020B0004020202020204" pitchFamily="34" charset="0"/>
              </a:rPr>
              <a:t>Wikipedia: enige persoon kan enige artikel verander.</a:t>
            </a:r>
          </a:p>
          <a:p>
            <a:pPr marL="0" indent="0">
              <a:buNone/>
            </a:pPr>
            <a:r>
              <a:rPr lang="af-ZA" sz="2800" dirty="0">
                <a:latin typeface="Aptos" panose="020B0004020202020204" pitchFamily="34" charset="0"/>
              </a:rPr>
              <a:t>Ander: maar seker dat eie opinies nie Bybelse opinies word nie</a:t>
            </a:r>
          </a:p>
        </p:txBody>
      </p:sp>
    </p:spTree>
    <p:extLst>
      <p:ext uri="{BB962C8B-B14F-4D97-AF65-F5344CB8AC3E}">
        <p14:creationId xmlns:p14="http://schemas.microsoft.com/office/powerpoint/2010/main" val="33715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D365A-C487-8003-EC7C-178E0C6C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FEB99C8E-D7BF-B015-88AA-18A44151F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2" y="0"/>
            <a:ext cx="6851176" cy="6858000"/>
          </a:xfrm>
          <a:prstGeom prst="rect">
            <a:avLst/>
          </a:prstGeom>
        </p:spPr>
      </p:pic>
      <p:sp>
        <p:nvSpPr>
          <p:cNvPr id="9" name="Bybels">
            <a:extLst>
              <a:ext uri="{FF2B5EF4-FFF2-40B4-BE49-F238E27FC236}">
                <a16:creationId xmlns:a16="http://schemas.microsoft.com/office/drawing/2014/main" id="{229FAF59-B96D-2DB2-141D-42089DBC6722}"/>
              </a:ext>
            </a:extLst>
          </p:cNvPr>
          <p:cNvSpPr/>
          <p:nvPr/>
        </p:nvSpPr>
        <p:spPr>
          <a:xfrm>
            <a:off x="3716144" y="2721427"/>
            <a:ext cx="452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Bybelse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gelowe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hristene">
            <a:extLst>
              <a:ext uri="{FF2B5EF4-FFF2-40B4-BE49-F238E27FC236}">
                <a16:creationId xmlns:a16="http://schemas.microsoft.com/office/drawing/2014/main" id="{83C1D14A-3816-3AE9-7BB4-527A78AC64A8}"/>
              </a:ext>
            </a:extLst>
          </p:cNvPr>
          <p:cNvSpPr/>
          <p:nvPr/>
        </p:nvSpPr>
        <p:spPr>
          <a:xfrm rot="20066382">
            <a:off x="3824513" y="972456"/>
            <a:ext cx="4680000" cy="468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3015-53A0-415F-B344-3AF9048A16B6}"/>
              </a:ext>
            </a:extLst>
          </p:cNvPr>
          <p:cNvSpPr txBox="1">
            <a:spLocks/>
          </p:cNvSpPr>
          <p:nvPr/>
        </p:nvSpPr>
        <p:spPr>
          <a:xfrm>
            <a:off x="0" y="852488"/>
            <a:ext cx="2670412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Aptos" panose="020B0004020202020204" pitchFamily="34" charset="0"/>
              </a:rPr>
              <a:t>Bybelse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gelowe</a:t>
            </a:r>
            <a:r>
              <a:rPr lang="en-US" sz="3600" dirty="0">
                <a:latin typeface="Aptos" panose="020B0004020202020204" pitchFamily="34" charset="0"/>
              </a:rPr>
              <a:t> – </a:t>
            </a:r>
            <a:r>
              <a:rPr lang="en-US" sz="3600" dirty="0" err="1">
                <a:latin typeface="Aptos" panose="020B0004020202020204" pitchFamily="34" charset="0"/>
              </a:rPr>
              <a:t>Gelowe</a:t>
            </a:r>
            <a:r>
              <a:rPr lang="en-US" sz="3600" dirty="0">
                <a:latin typeface="Aptos" panose="020B0004020202020204" pitchFamily="34" charset="0"/>
              </a:rPr>
              <a:t> wat die </a:t>
            </a:r>
            <a:r>
              <a:rPr lang="en-US" sz="3600" dirty="0" err="1">
                <a:latin typeface="Aptos" panose="020B0004020202020204" pitchFamily="34" charset="0"/>
              </a:rPr>
              <a:t>Bybel</a:t>
            </a:r>
            <a:r>
              <a:rPr lang="en-US" sz="3600" dirty="0">
                <a:latin typeface="Aptos" panose="020B0004020202020204" pitchFamily="34" charset="0"/>
              </a:rPr>
              <a:t> as gesagvol </a:t>
            </a:r>
            <a:r>
              <a:rPr lang="en-US" sz="3600" dirty="0" err="1">
                <a:latin typeface="Aptos" panose="020B0004020202020204" pitchFamily="34" charset="0"/>
              </a:rPr>
              <a:t>aanvaar</a:t>
            </a:r>
            <a:r>
              <a:rPr lang="en-US" sz="3600" dirty="0">
                <a:latin typeface="Aptos" panose="020B0004020202020204" pitchFamily="34" charset="0"/>
              </a:rPr>
              <a:t>.</a:t>
            </a:r>
            <a:endParaRPr lang="en-ZA" sz="3600" dirty="0">
              <a:latin typeface="Aptos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E981A6-7BC7-A153-7AE8-8FD5EE0CF5C0}"/>
              </a:ext>
            </a:extLst>
          </p:cNvPr>
          <p:cNvSpPr txBox="1">
            <a:spLocks/>
          </p:cNvSpPr>
          <p:nvPr/>
        </p:nvSpPr>
        <p:spPr>
          <a:xfrm>
            <a:off x="9521588" y="-18470"/>
            <a:ext cx="2670412" cy="14248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ptos" panose="020B0004020202020204" pitchFamily="34" charset="0"/>
              </a:rPr>
              <a:t>Die </a:t>
            </a:r>
            <a:r>
              <a:rPr lang="en-US" sz="3200" dirty="0" err="1">
                <a:latin typeface="Aptos" panose="020B0004020202020204" pitchFamily="34" charset="0"/>
              </a:rPr>
              <a:t>volle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Bybel</a:t>
            </a:r>
            <a:r>
              <a:rPr lang="en-US" sz="3200" dirty="0">
                <a:latin typeface="Aptos" panose="020B0004020202020204" pitchFamily="34" charset="0"/>
              </a:rPr>
              <a:t> word </a:t>
            </a:r>
            <a:r>
              <a:rPr lang="en-US" sz="3200" dirty="0" err="1">
                <a:latin typeface="Aptos" panose="020B0004020202020204" pitchFamily="34" charset="0"/>
              </a:rPr>
              <a:t>gebruik</a:t>
            </a:r>
            <a:r>
              <a:rPr lang="en-US" sz="3200" dirty="0">
                <a:latin typeface="Aptos" panose="020B0004020202020204" pitchFamily="34" charset="0"/>
              </a:rPr>
              <a:t>, of</a:t>
            </a:r>
            <a:endParaRPr lang="en-ZA" sz="3200" dirty="0">
              <a:latin typeface="Aptos" panose="020B00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6729C2-A6F4-5943-A339-C0A3DD14BB4C}"/>
              </a:ext>
            </a:extLst>
          </p:cNvPr>
          <p:cNvSpPr txBox="1">
            <a:spLocks/>
          </p:cNvSpPr>
          <p:nvPr/>
        </p:nvSpPr>
        <p:spPr>
          <a:xfrm>
            <a:off x="9521588" y="1599363"/>
            <a:ext cx="2670412" cy="18680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ptos" panose="020B0004020202020204" pitchFamily="34" charset="0"/>
              </a:rPr>
              <a:t>Ou en </a:t>
            </a:r>
            <a:r>
              <a:rPr lang="en-US" sz="3200" dirty="0" err="1">
                <a:latin typeface="Aptos" panose="020B0004020202020204" pitchFamily="34" charset="0"/>
              </a:rPr>
              <a:t>Nuwe</a:t>
            </a:r>
            <a:r>
              <a:rPr lang="en-US" sz="3200" dirty="0">
                <a:latin typeface="Aptos" panose="020B0004020202020204" pitchFamily="34" charset="0"/>
              </a:rPr>
              <a:t> Testament word </a:t>
            </a:r>
            <a:r>
              <a:rPr lang="en-US" sz="3200" dirty="0" err="1">
                <a:latin typeface="Aptos" panose="020B0004020202020204" pitchFamily="34" charset="0"/>
              </a:rPr>
              <a:t>geskei</a:t>
            </a:r>
            <a:r>
              <a:rPr lang="en-US" sz="3200" dirty="0">
                <a:latin typeface="Aptos" panose="020B0004020202020204" pitchFamily="34" charset="0"/>
              </a:rPr>
              <a:t> (</a:t>
            </a:r>
            <a:r>
              <a:rPr lang="en-US" sz="3200" dirty="0" err="1">
                <a:latin typeface="Aptos" panose="020B0004020202020204" pitchFamily="34" charset="0"/>
              </a:rPr>
              <a:t>Sektes</a:t>
            </a:r>
            <a:r>
              <a:rPr lang="en-US" sz="3200" dirty="0">
                <a:latin typeface="Aptos" panose="020B0004020202020204" pitchFamily="34" charset="0"/>
              </a:rPr>
              <a:t>); of</a:t>
            </a:r>
            <a:endParaRPr lang="en-ZA" sz="3200" dirty="0">
              <a:latin typeface="Aptos" panose="020B00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828CAA-ECD5-4C01-5C76-99998435360B}"/>
              </a:ext>
            </a:extLst>
          </p:cNvPr>
          <p:cNvSpPr txBox="1">
            <a:spLocks/>
          </p:cNvSpPr>
          <p:nvPr/>
        </p:nvSpPr>
        <p:spPr>
          <a:xfrm>
            <a:off x="9521588" y="3660393"/>
            <a:ext cx="2533386" cy="3197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ptos" panose="020B0004020202020204" pitchFamily="34" charset="0"/>
              </a:rPr>
              <a:t>Die </a:t>
            </a:r>
            <a:r>
              <a:rPr lang="en-US" sz="3200" dirty="0" err="1">
                <a:latin typeface="Aptos" panose="020B0004020202020204" pitchFamily="34" charset="0"/>
              </a:rPr>
              <a:t>Bybel</a:t>
            </a:r>
            <a:r>
              <a:rPr lang="en-US" sz="3200" dirty="0">
                <a:latin typeface="Aptos" panose="020B0004020202020204" pitchFamily="34" charset="0"/>
              </a:rPr>
              <a:t> PLUS “</a:t>
            </a:r>
            <a:r>
              <a:rPr lang="en-US" sz="3200" dirty="0" err="1">
                <a:latin typeface="Aptos" panose="020B0004020202020204" pitchFamily="34" charset="0"/>
              </a:rPr>
              <a:t>nuwe</a:t>
            </a:r>
            <a:r>
              <a:rPr lang="en-US" sz="3200" dirty="0">
                <a:latin typeface="Aptos" panose="020B0004020202020204" pitchFamily="34" charset="0"/>
              </a:rPr>
              <a:t>” </a:t>
            </a:r>
            <a:r>
              <a:rPr lang="en-US" sz="3200" dirty="0" err="1">
                <a:latin typeface="Aptos" panose="020B0004020202020204" pitchFamily="34" charset="0"/>
              </a:rPr>
              <a:t>openbarings</a:t>
            </a:r>
            <a:r>
              <a:rPr lang="en-US" sz="3200" dirty="0">
                <a:latin typeface="Aptos" panose="020B0004020202020204" pitchFamily="34" charset="0"/>
              </a:rPr>
              <a:t> word </a:t>
            </a:r>
            <a:r>
              <a:rPr lang="en-US" sz="3200" dirty="0" err="1">
                <a:latin typeface="Aptos" panose="020B0004020202020204" pitchFamily="34" charset="0"/>
              </a:rPr>
              <a:t>gebruik</a:t>
            </a:r>
            <a:r>
              <a:rPr lang="en-US" sz="3200" dirty="0">
                <a:latin typeface="Aptos" panose="020B0004020202020204" pitchFamily="34" charset="0"/>
              </a:rPr>
              <a:t> as </a:t>
            </a:r>
            <a:r>
              <a:rPr lang="en-US" sz="3200" dirty="0" err="1">
                <a:latin typeface="Aptos" panose="020B0004020202020204" pitchFamily="34" charset="0"/>
              </a:rPr>
              <a:t>gesagvolle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Woord</a:t>
            </a:r>
            <a:r>
              <a:rPr lang="en-US" sz="3200" dirty="0">
                <a:latin typeface="Aptos" panose="020B0004020202020204" pitchFamily="34" charset="0"/>
              </a:rPr>
              <a:t> van God.</a:t>
            </a:r>
            <a:endParaRPr lang="en-ZA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6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A2AAF-7BA6-90EA-0BE2-141A30BD1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4E9FF114-A813-79A1-CA06-6F88056E0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33194" cy="6840000"/>
          </a:xfrm>
          <a:prstGeom prst="rect">
            <a:avLst/>
          </a:prstGeom>
        </p:spPr>
      </p:pic>
      <p:pic>
        <p:nvPicPr>
          <p:cNvPr id="3" name="kerke" descr="A blue and black pie chart&#10;&#10;AI-generated content may be incorrect.">
            <a:extLst>
              <a:ext uri="{FF2B5EF4-FFF2-40B4-BE49-F238E27FC236}">
                <a16:creationId xmlns:a16="http://schemas.microsoft.com/office/drawing/2014/main" id="{8CFB1260-8DBB-83F2-233F-406190A53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pic>
        <p:nvPicPr>
          <p:cNvPr id="6" name="kulte" descr="A red triangle in a black circle&#10;&#10;AI-generated content may be incorrect.">
            <a:extLst>
              <a:ext uri="{FF2B5EF4-FFF2-40B4-BE49-F238E27FC236}">
                <a16:creationId xmlns:a16="http://schemas.microsoft.com/office/drawing/2014/main" id="{0AC8DA06-2EBE-1ECC-9A82-BBE17FF9E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6594307C-AC70-2E8D-D042-7F4059222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sp>
        <p:nvSpPr>
          <p:cNvPr id="11" name="Kerke1">
            <a:extLst>
              <a:ext uri="{FF2B5EF4-FFF2-40B4-BE49-F238E27FC236}">
                <a16:creationId xmlns:a16="http://schemas.microsoft.com/office/drawing/2014/main" id="{732E3A60-DE29-7C1A-F911-2CF4D80F42BF}"/>
              </a:ext>
            </a:extLst>
          </p:cNvPr>
          <p:cNvSpPr/>
          <p:nvPr/>
        </p:nvSpPr>
        <p:spPr>
          <a:xfrm rot="18060275">
            <a:off x="3532284" y="1862897"/>
            <a:ext cx="181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Kulte1">
            <a:extLst>
              <a:ext uri="{FF2B5EF4-FFF2-40B4-BE49-F238E27FC236}">
                <a16:creationId xmlns:a16="http://schemas.microsoft.com/office/drawing/2014/main" id="{2D4021A1-9DF1-BE34-F33D-E9F6989B4E6C}"/>
              </a:ext>
            </a:extLst>
          </p:cNvPr>
          <p:cNvSpPr/>
          <p:nvPr/>
        </p:nvSpPr>
        <p:spPr>
          <a:xfrm>
            <a:off x="5130575" y="4666698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</a:p>
        </p:txBody>
      </p:sp>
      <p:sp>
        <p:nvSpPr>
          <p:cNvPr id="13" name="Sekte1">
            <a:extLst>
              <a:ext uri="{FF2B5EF4-FFF2-40B4-BE49-F238E27FC236}">
                <a16:creationId xmlns:a16="http://schemas.microsoft.com/office/drawing/2014/main" id="{E458C37C-0ED8-BAFA-25E5-D0FA2113C71E}"/>
              </a:ext>
            </a:extLst>
          </p:cNvPr>
          <p:cNvSpPr/>
          <p:nvPr/>
        </p:nvSpPr>
        <p:spPr>
          <a:xfrm rot="3296002">
            <a:off x="6772903" y="1862897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89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39F1D-A03C-AEBB-8BF8-DA947790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91179E1E-CBAF-11D8-D474-A4A05F02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100" y="6322928"/>
            <a:ext cx="6833194" cy="6840000"/>
          </a:xfrm>
          <a:prstGeom prst="rect">
            <a:avLst/>
          </a:prstGeom>
        </p:spPr>
      </p:pic>
      <p:pic>
        <p:nvPicPr>
          <p:cNvPr id="3" name="kerke" descr="A blue and black pie chart&#10;&#10;AI-generated content may be incorrect.">
            <a:extLst>
              <a:ext uri="{FF2B5EF4-FFF2-40B4-BE49-F238E27FC236}">
                <a16:creationId xmlns:a16="http://schemas.microsoft.com/office/drawing/2014/main" id="{DF3AE61D-046D-E9AA-5690-98EE2E0F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52">
            <a:off x="-486939" y="-1"/>
            <a:ext cx="6851904" cy="6858000"/>
          </a:xfrm>
          <a:prstGeom prst="rect">
            <a:avLst/>
          </a:prstGeom>
        </p:spPr>
      </p:pic>
      <p:pic>
        <p:nvPicPr>
          <p:cNvPr id="6" name="kulte" descr="A red triangle in a black circle&#10;&#10;AI-generated content may be incorrect.">
            <a:extLst>
              <a:ext uri="{FF2B5EF4-FFF2-40B4-BE49-F238E27FC236}">
                <a16:creationId xmlns:a16="http://schemas.microsoft.com/office/drawing/2014/main" id="{76864096-9B31-0C28-2429-4E206C2DE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4092728"/>
            <a:ext cx="6851904" cy="6858000"/>
          </a:xfrm>
          <a:prstGeom prst="rect">
            <a:avLst/>
          </a:prstGeom>
        </p:spPr>
      </p:pic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8E8868A5-451B-643B-5DFC-1F70B643B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16" y="-72183"/>
            <a:ext cx="6851904" cy="6858000"/>
          </a:xfrm>
          <a:prstGeom prst="rect">
            <a:avLst/>
          </a:prstGeom>
        </p:spPr>
      </p:pic>
      <p:sp>
        <p:nvSpPr>
          <p:cNvPr id="11" name="Kerke1">
            <a:extLst>
              <a:ext uri="{FF2B5EF4-FFF2-40B4-BE49-F238E27FC236}">
                <a16:creationId xmlns:a16="http://schemas.microsoft.com/office/drawing/2014/main" id="{81AE197D-3349-F34B-1648-DC40858917E3}"/>
              </a:ext>
            </a:extLst>
          </p:cNvPr>
          <p:cNvSpPr/>
          <p:nvPr/>
        </p:nvSpPr>
        <p:spPr>
          <a:xfrm rot="103427">
            <a:off x="1793629" y="966539"/>
            <a:ext cx="181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Kulte1">
            <a:extLst>
              <a:ext uri="{FF2B5EF4-FFF2-40B4-BE49-F238E27FC236}">
                <a16:creationId xmlns:a16="http://schemas.microsoft.com/office/drawing/2014/main" id="{AE7D7096-39CA-883F-5B7A-BE0389BB470A}"/>
              </a:ext>
            </a:extLst>
          </p:cNvPr>
          <p:cNvSpPr/>
          <p:nvPr/>
        </p:nvSpPr>
        <p:spPr>
          <a:xfrm>
            <a:off x="5151172" y="8819598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</a:p>
        </p:txBody>
      </p:sp>
      <p:sp>
        <p:nvSpPr>
          <p:cNvPr id="13" name="Sekte1">
            <a:extLst>
              <a:ext uri="{FF2B5EF4-FFF2-40B4-BE49-F238E27FC236}">
                <a16:creationId xmlns:a16="http://schemas.microsoft.com/office/drawing/2014/main" id="{D6A8F0F1-4A80-E074-E11E-5E8D22F349F2}"/>
              </a:ext>
            </a:extLst>
          </p:cNvPr>
          <p:cNvSpPr/>
          <p:nvPr/>
        </p:nvSpPr>
        <p:spPr>
          <a:xfrm rot="3296002">
            <a:off x="15288216" y="1691446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0360A6-C7F2-EE12-4525-A4BD33914E2F}"/>
              </a:ext>
            </a:extLst>
          </p:cNvPr>
          <p:cNvSpPr txBox="1">
            <a:spLocks/>
          </p:cNvSpPr>
          <p:nvPr/>
        </p:nvSpPr>
        <p:spPr>
          <a:xfrm>
            <a:off x="470947" y="4032556"/>
            <a:ext cx="4680225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4000" dirty="0">
                <a:latin typeface="Aptos" panose="020B0004020202020204" pitchFamily="34" charset="0"/>
              </a:rPr>
              <a:t>Gelowiges wat die Bybel in sy geheel, en net die Bybel as gesagvol aanvaar.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C004A5-329B-411B-46AF-35FEF41B6F8C}"/>
              </a:ext>
            </a:extLst>
          </p:cNvPr>
          <p:cNvSpPr txBox="1">
            <a:spLocks/>
          </p:cNvSpPr>
          <p:nvPr/>
        </p:nvSpPr>
        <p:spPr>
          <a:xfrm>
            <a:off x="6422804" y="-78793"/>
            <a:ext cx="5760000" cy="15913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Suiwer prediking: slegs die volle Raad van God word gepreek;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0EBCBA-50FD-34B8-8A51-B5A06D25F7AD}"/>
              </a:ext>
            </a:extLst>
          </p:cNvPr>
          <p:cNvSpPr txBox="1">
            <a:spLocks/>
          </p:cNvSpPr>
          <p:nvPr/>
        </p:nvSpPr>
        <p:spPr>
          <a:xfrm>
            <a:off x="6422804" y="2059247"/>
            <a:ext cx="5760000" cy="2588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Suiwer Sakramentsbediening: Doop en Nagmaal wat preek dat Christus vir die sonde gesterf het;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233A7B-C39A-0A9B-56C9-651D076C6FEA}"/>
              </a:ext>
            </a:extLst>
          </p:cNvPr>
          <p:cNvSpPr txBox="1">
            <a:spLocks/>
          </p:cNvSpPr>
          <p:nvPr/>
        </p:nvSpPr>
        <p:spPr>
          <a:xfrm>
            <a:off x="6422804" y="5194484"/>
            <a:ext cx="5760000" cy="15913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f-ZA" sz="3600" dirty="0">
                <a:latin typeface="Aptos" panose="020B0004020202020204" pitchFamily="34" charset="0"/>
              </a:rPr>
              <a:t>Suiwer toepassing van die liefdestug: geen volharding is sonde kan reg wees nie</a:t>
            </a:r>
          </a:p>
        </p:txBody>
      </p:sp>
    </p:spTree>
    <p:extLst>
      <p:ext uri="{BB962C8B-B14F-4D97-AF65-F5344CB8AC3E}">
        <p14:creationId xmlns:p14="http://schemas.microsoft.com/office/powerpoint/2010/main" val="276267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56B6A-B19B-6198-DD1F-A7E66C693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748AEB3B-B96C-5768-CF16-353A0C3D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33194" cy="6840000"/>
          </a:xfrm>
          <a:prstGeom prst="rect">
            <a:avLst/>
          </a:prstGeom>
        </p:spPr>
      </p:pic>
      <p:pic>
        <p:nvPicPr>
          <p:cNvPr id="3" name="kerke" descr="A blue and black pie chart&#10;&#10;AI-generated content may be incorrect.">
            <a:extLst>
              <a:ext uri="{FF2B5EF4-FFF2-40B4-BE49-F238E27FC236}">
                <a16:creationId xmlns:a16="http://schemas.microsoft.com/office/drawing/2014/main" id="{C9CC74A8-CC91-9BCD-59FA-7406F84B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pic>
        <p:nvPicPr>
          <p:cNvPr id="6" name="kulte" descr="A red triangle in a black circle&#10;&#10;AI-generated content may be incorrect.">
            <a:extLst>
              <a:ext uri="{FF2B5EF4-FFF2-40B4-BE49-F238E27FC236}">
                <a16:creationId xmlns:a16="http://schemas.microsoft.com/office/drawing/2014/main" id="{A3EF153E-3893-D9FC-8531-4F533F933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298BEC03-A464-BCD3-87C5-076BCE41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sp>
        <p:nvSpPr>
          <p:cNvPr id="11" name="Kerke1">
            <a:extLst>
              <a:ext uri="{FF2B5EF4-FFF2-40B4-BE49-F238E27FC236}">
                <a16:creationId xmlns:a16="http://schemas.microsoft.com/office/drawing/2014/main" id="{752CC364-781B-126C-8D5A-F15DB44AAFD8}"/>
              </a:ext>
            </a:extLst>
          </p:cNvPr>
          <p:cNvSpPr/>
          <p:nvPr/>
        </p:nvSpPr>
        <p:spPr>
          <a:xfrm rot="18060275">
            <a:off x="3532284" y="1862897"/>
            <a:ext cx="181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Kulte1">
            <a:extLst>
              <a:ext uri="{FF2B5EF4-FFF2-40B4-BE49-F238E27FC236}">
                <a16:creationId xmlns:a16="http://schemas.microsoft.com/office/drawing/2014/main" id="{6B6360B1-4417-F668-FB49-5366F855049D}"/>
              </a:ext>
            </a:extLst>
          </p:cNvPr>
          <p:cNvSpPr/>
          <p:nvPr/>
        </p:nvSpPr>
        <p:spPr>
          <a:xfrm>
            <a:off x="5130575" y="4666698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</a:p>
        </p:txBody>
      </p:sp>
      <p:sp>
        <p:nvSpPr>
          <p:cNvPr id="13" name="Sekte1">
            <a:extLst>
              <a:ext uri="{FF2B5EF4-FFF2-40B4-BE49-F238E27FC236}">
                <a16:creationId xmlns:a16="http://schemas.microsoft.com/office/drawing/2014/main" id="{576B2A1C-55DC-A42D-DF4D-F4308DCF8ED9}"/>
              </a:ext>
            </a:extLst>
          </p:cNvPr>
          <p:cNvSpPr/>
          <p:nvPr/>
        </p:nvSpPr>
        <p:spPr>
          <a:xfrm rot="3296002">
            <a:off x="6772903" y="1862897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23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ADEC7-C6B6-833B-AA59-49D2EA7A0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D8A9FECB-A629-D678-0741-4C0FEC892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6858000"/>
            <a:ext cx="6833194" cy="6840000"/>
          </a:xfrm>
          <a:prstGeom prst="rect">
            <a:avLst/>
          </a:prstGeom>
        </p:spPr>
      </p:pic>
      <p:pic>
        <p:nvPicPr>
          <p:cNvPr id="3" name="kerke" descr="A blue and black pie chart&#10;&#10;AI-generated content may be incorrect.">
            <a:extLst>
              <a:ext uri="{FF2B5EF4-FFF2-40B4-BE49-F238E27FC236}">
                <a16:creationId xmlns:a16="http://schemas.microsoft.com/office/drawing/2014/main" id="{5F855CF7-283A-FC33-F929-20C873294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1193" y="89758"/>
            <a:ext cx="6851904" cy="6858000"/>
          </a:xfrm>
          <a:prstGeom prst="rect">
            <a:avLst/>
          </a:prstGeom>
        </p:spPr>
      </p:pic>
      <p:pic>
        <p:nvPicPr>
          <p:cNvPr id="6" name="kulte" descr="A red triangle in a black circle&#10;&#10;AI-generated content may be incorrect.">
            <a:extLst>
              <a:ext uri="{FF2B5EF4-FFF2-40B4-BE49-F238E27FC236}">
                <a16:creationId xmlns:a16="http://schemas.microsoft.com/office/drawing/2014/main" id="{D13EAEBE-9473-90AF-94B3-DF3C9E17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15" y="0"/>
            <a:ext cx="6851904" cy="6858000"/>
          </a:xfrm>
          <a:prstGeom prst="rect">
            <a:avLst/>
          </a:prstGeom>
        </p:spPr>
      </p:pic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E53BB228-D307-F3D1-D196-9C78D1504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10" y="0"/>
            <a:ext cx="6851904" cy="6858000"/>
          </a:xfrm>
          <a:prstGeom prst="rect">
            <a:avLst/>
          </a:prstGeom>
        </p:spPr>
      </p:pic>
      <p:sp>
        <p:nvSpPr>
          <p:cNvPr id="11" name="Kerke1">
            <a:extLst>
              <a:ext uri="{FF2B5EF4-FFF2-40B4-BE49-F238E27FC236}">
                <a16:creationId xmlns:a16="http://schemas.microsoft.com/office/drawing/2014/main" id="{8365B034-9DDD-D0B9-9415-30E865027454}"/>
              </a:ext>
            </a:extLst>
          </p:cNvPr>
          <p:cNvSpPr/>
          <p:nvPr/>
        </p:nvSpPr>
        <p:spPr>
          <a:xfrm rot="18060275">
            <a:off x="-5764115" y="1918932"/>
            <a:ext cx="181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Kulte1">
            <a:extLst>
              <a:ext uri="{FF2B5EF4-FFF2-40B4-BE49-F238E27FC236}">
                <a16:creationId xmlns:a16="http://schemas.microsoft.com/office/drawing/2014/main" id="{DB945732-BF49-DD29-C15A-B4B37F250D17}"/>
              </a:ext>
            </a:extLst>
          </p:cNvPr>
          <p:cNvSpPr/>
          <p:nvPr/>
        </p:nvSpPr>
        <p:spPr>
          <a:xfrm>
            <a:off x="2454311" y="818497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</a:p>
        </p:txBody>
      </p:sp>
      <p:sp>
        <p:nvSpPr>
          <p:cNvPr id="13" name="Sekte1">
            <a:extLst>
              <a:ext uri="{FF2B5EF4-FFF2-40B4-BE49-F238E27FC236}">
                <a16:creationId xmlns:a16="http://schemas.microsoft.com/office/drawing/2014/main" id="{14956470-5838-5E0A-EF71-2F946D859F15}"/>
              </a:ext>
            </a:extLst>
          </p:cNvPr>
          <p:cNvSpPr/>
          <p:nvPr/>
        </p:nvSpPr>
        <p:spPr>
          <a:xfrm rot="3296002">
            <a:off x="15345403" y="1880471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3F3015-53A0-415F-B344-3AF9048A16B6}"/>
              </a:ext>
            </a:extLst>
          </p:cNvPr>
          <p:cNvSpPr txBox="1">
            <a:spLocks/>
          </p:cNvSpPr>
          <p:nvPr/>
        </p:nvSpPr>
        <p:spPr>
          <a:xfrm>
            <a:off x="308820" y="3402852"/>
            <a:ext cx="5787179" cy="31700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f-ZA" sz="4000" dirty="0">
                <a:latin typeface="Aptos" panose="020B0004020202020204" pitchFamily="34" charset="0"/>
              </a:rPr>
              <a:t>Gelowiges waar die Bybel as gesagvol aanvaar word, maar ŉ minderwaardige rol speel teen eie "Openbarings".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BC813-4931-4F28-A5B6-18034A9E784D}"/>
              </a:ext>
            </a:extLst>
          </p:cNvPr>
          <p:cNvSpPr txBox="1"/>
          <p:nvPr/>
        </p:nvSpPr>
        <p:spPr>
          <a:xfrm>
            <a:off x="6432000" y="155714"/>
            <a:ext cx="57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Mormone: Boek van Mormon e.a. + Bybel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23D28-3239-10AE-25E3-C40636A966AE}"/>
              </a:ext>
            </a:extLst>
          </p:cNvPr>
          <p:cNvSpPr txBox="1"/>
          <p:nvPr/>
        </p:nvSpPr>
        <p:spPr>
          <a:xfrm>
            <a:off x="6432000" y="2122461"/>
            <a:ext cx="57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Jehovah se Getuies: Wagtoring + Bybel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D71A0-BCE5-A8BF-7E67-AB714529178A}"/>
              </a:ext>
            </a:extLst>
          </p:cNvPr>
          <p:cNvSpPr txBox="1"/>
          <p:nvPr/>
        </p:nvSpPr>
        <p:spPr>
          <a:xfrm>
            <a:off x="6432000" y="4089208"/>
            <a:ext cx="57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SDA: Ellen G White + Bybel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8DDE1-6E1A-0D71-8625-1EF7370354F7}"/>
              </a:ext>
            </a:extLst>
          </p:cNvPr>
          <p:cNvSpPr txBox="1"/>
          <p:nvPr/>
        </p:nvSpPr>
        <p:spPr>
          <a:xfrm>
            <a:off x="6432000" y="5501958"/>
            <a:ext cx="57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latin typeface="Aptos" panose="020B0004020202020204" pitchFamily="34" charset="0"/>
              </a:rPr>
              <a:t>RKK: Pouslike uitsprake + Bybel</a:t>
            </a:r>
          </a:p>
        </p:txBody>
      </p:sp>
    </p:spTree>
    <p:extLst>
      <p:ext uri="{BB962C8B-B14F-4D97-AF65-F5344CB8AC3E}">
        <p14:creationId xmlns:p14="http://schemas.microsoft.com/office/powerpoint/2010/main" val="267724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88DD0-1B88-4363-916A-7B9B22FBB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ristendom" descr="Chart, pie chart&#10;&#10;Description automatically generated">
            <a:extLst>
              <a:ext uri="{FF2B5EF4-FFF2-40B4-BE49-F238E27FC236}">
                <a16:creationId xmlns:a16="http://schemas.microsoft.com/office/drawing/2014/main" id="{179D6B6C-6453-0293-C090-693BAE9C2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33194" cy="6840000"/>
          </a:xfrm>
          <a:prstGeom prst="rect">
            <a:avLst/>
          </a:prstGeom>
        </p:spPr>
      </p:pic>
      <p:pic>
        <p:nvPicPr>
          <p:cNvPr id="3" name="kerke" descr="A blue and black pie chart&#10;&#10;AI-generated content may be incorrect.">
            <a:extLst>
              <a:ext uri="{FF2B5EF4-FFF2-40B4-BE49-F238E27FC236}">
                <a16:creationId xmlns:a16="http://schemas.microsoft.com/office/drawing/2014/main" id="{C90E0F03-7729-6481-46D8-97CBD34B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pic>
        <p:nvPicPr>
          <p:cNvPr id="6" name="kulte" descr="A red triangle in a black circle&#10;&#10;AI-generated content may be incorrect.">
            <a:extLst>
              <a:ext uri="{FF2B5EF4-FFF2-40B4-BE49-F238E27FC236}">
                <a16:creationId xmlns:a16="http://schemas.microsoft.com/office/drawing/2014/main" id="{7F72871F-940B-5B1D-9DF2-E64A5CC6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pic>
        <p:nvPicPr>
          <p:cNvPr id="8" name="Sekte" descr="A green and black pie chart&#10;&#10;AI-generated content may be incorrect.">
            <a:extLst>
              <a:ext uri="{FF2B5EF4-FFF2-40B4-BE49-F238E27FC236}">
                <a16:creationId xmlns:a16="http://schemas.microsoft.com/office/drawing/2014/main" id="{B20D6EA7-2367-376E-33E1-03115ABCA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0"/>
            <a:ext cx="6851904" cy="6858000"/>
          </a:xfrm>
          <a:prstGeom prst="rect">
            <a:avLst/>
          </a:prstGeom>
        </p:spPr>
      </p:pic>
      <p:sp>
        <p:nvSpPr>
          <p:cNvPr id="11" name="Kerke1">
            <a:extLst>
              <a:ext uri="{FF2B5EF4-FFF2-40B4-BE49-F238E27FC236}">
                <a16:creationId xmlns:a16="http://schemas.microsoft.com/office/drawing/2014/main" id="{46C9EECC-5C71-E93E-935E-925FE988E80C}"/>
              </a:ext>
            </a:extLst>
          </p:cNvPr>
          <p:cNvSpPr/>
          <p:nvPr/>
        </p:nvSpPr>
        <p:spPr>
          <a:xfrm rot="18060275">
            <a:off x="3532284" y="1862897"/>
            <a:ext cx="181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Kulte1">
            <a:extLst>
              <a:ext uri="{FF2B5EF4-FFF2-40B4-BE49-F238E27FC236}">
                <a16:creationId xmlns:a16="http://schemas.microsoft.com/office/drawing/2014/main" id="{61BF9375-4871-48DB-4CF1-2607E32611A1}"/>
              </a:ext>
            </a:extLst>
          </p:cNvPr>
          <p:cNvSpPr/>
          <p:nvPr/>
        </p:nvSpPr>
        <p:spPr>
          <a:xfrm>
            <a:off x="5130575" y="4666698"/>
            <a:ext cx="1930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Kultes</a:t>
            </a:r>
          </a:p>
        </p:txBody>
      </p:sp>
      <p:sp>
        <p:nvSpPr>
          <p:cNvPr id="13" name="Sekte1">
            <a:extLst>
              <a:ext uri="{FF2B5EF4-FFF2-40B4-BE49-F238E27FC236}">
                <a16:creationId xmlns:a16="http://schemas.microsoft.com/office/drawing/2014/main" id="{A452FD38-2BEA-C18F-E32B-EA3CB949D4C3}"/>
              </a:ext>
            </a:extLst>
          </p:cNvPr>
          <p:cNvSpPr/>
          <p:nvPr/>
        </p:nvSpPr>
        <p:spPr>
          <a:xfrm rot="3296002">
            <a:off x="6772903" y="1862897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40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1574</TotalTime>
  <Words>905</Words>
  <Application>Microsoft Office PowerPoint</Application>
  <PresentationFormat>Widescreen</PresentationFormat>
  <Paragraphs>208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Black</vt:lpstr>
      <vt:lpstr>Arial</vt:lpstr>
      <vt:lpstr>Garamond</vt:lpstr>
      <vt:lpstr>Segoe UI</vt:lpstr>
      <vt:lpstr>Organic</vt:lpstr>
      <vt:lpstr>Gelowe en verlossing</vt:lpstr>
      <vt:lpstr>PowerPoint Presentation</vt:lpstr>
      <vt:lpstr>Eie definisies: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Oor die "wegraping" is daar baie verskille. Die kan in twee oorhoofse  denkrigtings saamgevat word</vt:lpstr>
      <vt:lpstr>Eie definisies: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Teenoorgesteldes! Dis een of die ander</vt:lpstr>
      <vt:lpstr>PowerPoint Presentation</vt:lpstr>
      <vt:lpstr>Laaste 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Kerk Sekte Kulte</dc:title>
  <dc:creator>Dr Hennie van Wyk</dc:creator>
  <cp:lastModifiedBy>Hennie van Wyk</cp:lastModifiedBy>
  <cp:revision>36</cp:revision>
  <cp:lastPrinted>2022-01-23T03:11:35Z</cp:lastPrinted>
  <dcterms:created xsi:type="dcterms:W3CDTF">2022-01-20T15:05:38Z</dcterms:created>
  <dcterms:modified xsi:type="dcterms:W3CDTF">2025-02-24T07:47:30Z</dcterms:modified>
</cp:coreProperties>
</file>